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7" r:id="rId2"/>
    <p:sldId id="259" r:id="rId3"/>
    <p:sldId id="256"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59" autoAdjust="0"/>
    <p:restoredTop sz="86329" autoAdjust="0"/>
  </p:normalViewPr>
  <p:slideViewPr>
    <p:cSldViewPr>
      <p:cViewPr>
        <p:scale>
          <a:sx n="50" d="100"/>
          <a:sy n="50" d="100"/>
        </p:scale>
        <p:origin x="-1722" y="-3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53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106B8D-E02F-4C4A-B543-F886C6BD5C76}" type="datetimeFigureOut">
              <a:rPr lang="en-US" smtClean="0"/>
              <a:t>3/5/2018</a:t>
            </a:fld>
            <a:endParaRPr lang="en-US"/>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0960D5-B9A3-470D-B9D3-EB0DDFEF1996}" type="slidenum">
              <a:rPr lang="en-US" smtClean="0"/>
              <a:t>‹#›</a:t>
            </a:fld>
            <a:endParaRPr lang="en-US"/>
          </a:p>
        </p:txBody>
      </p:sp>
    </p:spTree>
    <p:extLst>
      <p:ext uri="{BB962C8B-B14F-4D97-AF65-F5344CB8AC3E}">
        <p14:creationId xmlns:p14="http://schemas.microsoft.com/office/powerpoint/2010/main" val="29568739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3D0960D5-B9A3-470D-B9D3-EB0DDFEF1996}" type="slidenum">
              <a:rPr lang="en-US" smtClean="0"/>
              <a:t>3</a:t>
            </a:fld>
            <a:endParaRPr lang="en-US"/>
          </a:p>
        </p:txBody>
      </p:sp>
    </p:spTree>
    <p:extLst>
      <p:ext uri="{BB962C8B-B14F-4D97-AF65-F5344CB8AC3E}">
        <p14:creationId xmlns:p14="http://schemas.microsoft.com/office/powerpoint/2010/main" val="19133915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3D0960D5-B9A3-470D-B9D3-EB0DDFEF1996}" type="slidenum">
              <a:rPr lang="en-US" smtClean="0"/>
              <a:t>10</a:t>
            </a:fld>
            <a:endParaRPr lang="en-US"/>
          </a:p>
        </p:txBody>
      </p:sp>
    </p:spTree>
    <p:extLst>
      <p:ext uri="{BB962C8B-B14F-4D97-AF65-F5344CB8AC3E}">
        <p14:creationId xmlns:p14="http://schemas.microsoft.com/office/powerpoint/2010/main" val="12001260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3D0960D5-B9A3-470D-B9D3-EB0DDFEF1996}" type="slidenum">
              <a:rPr lang="en-US" smtClean="0"/>
              <a:t>11</a:t>
            </a:fld>
            <a:endParaRPr lang="en-US"/>
          </a:p>
        </p:txBody>
      </p:sp>
    </p:spTree>
    <p:extLst>
      <p:ext uri="{BB962C8B-B14F-4D97-AF65-F5344CB8AC3E}">
        <p14:creationId xmlns:p14="http://schemas.microsoft.com/office/powerpoint/2010/main" val="20580211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3D0960D5-B9A3-470D-B9D3-EB0DDFEF1996}" type="slidenum">
              <a:rPr lang="en-US" smtClean="0"/>
              <a:t>12</a:t>
            </a:fld>
            <a:endParaRPr lang="en-US"/>
          </a:p>
        </p:txBody>
      </p:sp>
    </p:spTree>
    <p:extLst>
      <p:ext uri="{BB962C8B-B14F-4D97-AF65-F5344CB8AC3E}">
        <p14:creationId xmlns:p14="http://schemas.microsoft.com/office/powerpoint/2010/main" val="32214365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ED4B99B-9BF5-4B9B-ACD6-8A40C14B2B5D}" type="datetimeFigureOut">
              <a:rPr lang="en-US" smtClean="0">
                <a:solidFill>
                  <a:srgbClr val="DBF5F9">
                    <a:shade val="90000"/>
                  </a:srgbClr>
                </a:solidFill>
              </a:rPr>
              <a:pPr/>
              <a:t>3/5/2018</a:t>
            </a:fld>
            <a:endParaRPr lang="en-US">
              <a:solidFill>
                <a:srgbClr val="DBF5F9">
                  <a:shade val="90000"/>
                </a:srgbClr>
              </a:solidFill>
            </a:endParaRPr>
          </a:p>
        </p:txBody>
      </p:sp>
      <p:sp>
        <p:nvSpPr>
          <p:cNvPr id="19" name="Footer Placeholder 18"/>
          <p:cNvSpPr>
            <a:spLocks noGrp="1"/>
          </p:cNvSpPr>
          <p:nvPr>
            <p:ph type="ftr" sz="quarter" idx="11"/>
          </p:nvPr>
        </p:nvSpPr>
        <p:spPr/>
        <p:txBody>
          <a:bodyPr/>
          <a:lstStyle/>
          <a:p>
            <a:endParaRPr lang="en-US">
              <a:solidFill>
                <a:srgbClr val="DBF5F9">
                  <a:shade val="90000"/>
                </a:srgbClr>
              </a:solidFill>
            </a:endParaRPr>
          </a:p>
        </p:txBody>
      </p:sp>
      <p:sp>
        <p:nvSpPr>
          <p:cNvPr id="27" name="Slide Number Placeholder 26"/>
          <p:cNvSpPr>
            <a:spLocks noGrp="1"/>
          </p:cNvSpPr>
          <p:nvPr>
            <p:ph type="sldNum" sz="quarter" idx="12"/>
          </p:nvPr>
        </p:nvSpPr>
        <p:spPr/>
        <p:txBody>
          <a:bodyPr/>
          <a:lstStyle/>
          <a:p>
            <a:fld id="{C149A86A-F819-4AB0-8B45-1696E6CD5AA6}" type="slidenum">
              <a:rPr lang="en-US" smtClean="0">
                <a:solidFill>
                  <a:srgbClr val="DBF5F9">
                    <a:shade val="90000"/>
                  </a:srgbClr>
                </a:solidFill>
              </a:rPr>
              <a:pPr/>
              <a:t>‹#›</a:t>
            </a:fld>
            <a:endParaRPr lang="en-US">
              <a:solidFill>
                <a:srgbClr val="DBF5F9">
                  <a:shade val="90000"/>
                </a:srgbClr>
              </a:solidFill>
            </a:endParaRPr>
          </a:p>
        </p:txBody>
      </p:sp>
    </p:spTree>
    <p:extLst>
      <p:ext uri="{BB962C8B-B14F-4D97-AF65-F5344CB8AC3E}">
        <p14:creationId xmlns:p14="http://schemas.microsoft.com/office/powerpoint/2010/main" val="79460419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ED4B99B-9BF5-4B9B-ACD6-8A40C14B2B5D}" type="datetimeFigureOut">
              <a:rPr lang="en-US" smtClean="0">
                <a:solidFill>
                  <a:srgbClr val="04617B">
                    <a:shade val="90000"/>
                  </a:srgbClr>
                </a:solidFill>
              </a:rPr>
              <a:pPr/>
              <a:t>3/5/2018</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C149A86A-F819-4AB0-8B45-1696E6CD5AA6}"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39625169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ED4B99B-9BF5-4B9B-ACD6-8A40C14B2B5D}" type="datetimeFigureOut">
              <a:rPr lang="en-US" smtClean="0">
                <a:solidFill>
                  <a:srgbClr val="04617B">
                    <a:shade val="90000"/>
                  </a:srgbClr>
                </a:solidFill>
              </a:rPr>
              <a:pPr/>
              <a:t>3/5/2018</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C149A86A-F819-4AB0-8B45-1696E6CD5AA6}"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955287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ED4B99B-9BF5-4B9B-ACD6-8A40C14B2B5D}" type="datetimeFigureOut">
              <a:rPr lang="en-US" smtClean="0">
                <a:solidFill>
                  <a:srgbClr val="04617B">
                    <a:shade val="90000"/>
                  </a:srgbClr>
                </a:solidFill>
              </a:rPr>
              <a:pPr/>
              <a:t>3/5/2018</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C149A86A-F819-4AB0-8B45-1696E6CD5AA6}"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1742620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ED4B99B-9BF5-4B9B-ACD6-8A40C14B2B5D}" type="datetimeFigureOut">
              <a:rPr lang="en-US" smtClean="0">
                <a:solidFill>
                  <a:srgbClr val="DBF5F9">
                    <a:shade val="90000"/>
                  </a:srgbClr>
                </a:solidFill>
              </a:rPr>
              <a:pPr/>
              <a:t>3/5/2018</a:t>
            </a:fld>
            <a:endParaRPr lang="en-US">
              <a:solidFill>
                <a:srgbClr val="DBF5F9">
                  <a:shade val="90000"/>
                </a:srgbClr>
              </a:solidFill>
            </a:endParaRPr>
          </a:p>
        </p:txBody>
      </p:sp>
      <p:sp>
        <p:nvSpPr>
          <p:cNvPr id="5" name="Footer Placeholder 4"/>
          <p:cNvSpPr>
            <a:spLocks noGrp="1"/>
          </p:cNvSpPr>
          <p:nvPr>
            <p:ph type="ftr" sz="quarter" idx="11"/>
          </p:nvPr>
        </p:nvSpPr>
        <p:spPr/>
        <p:txBody>
          <a:bodyPr/>
          <a:lstStyle/>
          <a:p>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p>
            <a:fld id="{C149A86A-F819-4AB0-8B45-1696E6CD5AA6}" type="slidenum">
              <a:rPr lang="en-US" smtClean="0">
                <a:solidFill>
                  <a:srgbClr val="DBF5F9">
                    <a:shade val="90000"/>
                  </a:srgbClr>
                </a:solidFill>
              </a:rPr>
              <a:pPr/>
              <a:t>‹#›</a:t>
            </a:fld>
            <a:endParaRPr lang="en-US">
              <a:solidFill>
                <a:srgbClr val="DBF5F9">
                  <a:shade val="90000"/>
                </a:srgbClr>
              </a:solidFill>
            </a:endParaRPr>
          </a:p>
        </p:txBody>
      </p:sp>
    </p:spTree>
    <p:extLst>
      <p:ext uri="{BB962C8B-B14F-4D97-AF65-F5344CB8AC3E}">
        <p14:creationId xmlns:p14="http://schemas.microsoft.com/office/powerpoint/2010/main" val="224178035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ED4B99B-9BF5-4B9B-ACD6-8A40C14B2B5D}" type="datetimeFigureOut">
              <a:rPr lang="en-US" smtClean="0">
                <a:solidFill>
                  <a:srgbClr val="04617B">
                    <a:shade val="90000"/>
                  </a:srgbClr>
                </a:solidFill>
              </a:rPr>
              <a:pPr/>
              <a:t>3/5/2018</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C149A86A-F819-4AB0-8B45-1696E6CD5AA6}"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3684578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ED4B99B-9BF5-4B9B-ACD6-8A40C14B2B5D}" type="datetimeFigureOut">
              <a:rPr lang="en-US" smtClean="0">
                <a:solidFill>
                  <a:srgbClr val="04617B">
                    <a:shade val="90000"/>
                  </a:srgbClr>
                </a:solidFill>
              </a:rPr>
              <a:pPr/>
              <a:t>3/5/2018</a:t>
            </a:fld>
            <a:endParaRPr lang="en-US">
              <a:solidFill>
                <a:srgbClr val="04617B">
                  <a:shade val="90000"/>
                </a:srgbClr>
              </a:solidFill>
            </a:endParaRPr>
          </a:p>
        </p:txBody>
      </p:sp>
      <p:sp>
        <p:nvSpPr>
          <p:cNvPr id="8" name="Footer Placeholder 7"/>
          <p:cNvSpPr>
            <a:spLocks noGrp="1"/>
          </p:cNvSpPr>
          <p:nvPr>
            <p:ph type="ftr" sz="quarter" idx="11"/>
          </p:nvPr>
        </p:nvSpPr>
        <p:spPr/>
        <p:txBody>
          <a:bodyPr/>
          <a:lstStyle/>
          <a:p>
            <a:endParaRPr lang="en-US">
              <a:solidFill>
                <a:srgbClr val="04617B">
                  <a:shade val="90000"/>
                </a:srgbClr>
              </a:solidFill>
            </a:endParaRPr>
          </a:p>
        </p:txBody>
      </p:sp>
      <p:sp>
        <p:nvSpPr>
          <p:cNvPr id="9" name="Slide Number Placeholder 8"/>
          <p:cNvSpPr>
            <a:spLocks noGrp="1"/>
          </p:cNvSpPr>
          <p:nvPr>
            <p:ph type="sldNum" sz="quarter" idx="12"/>
          </p:nvPr>
        </p:nvSpPr>
        <p:spPr/>
        <p:txBody>
          <a:bodyPr/>
          <a:lstStyle/>
          <a:p>
            <a:fld id="{C149A86A-F819-4AB0-8B45-1696E6CD5AA6}"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290638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ED4B99B-9BF5-4B9B-ACD6-8A40C14B2B5D}" type="datetimeFigureOut">
              <a:rPr lang="en-US" smtClean="0">
                <a:solidFill>
                  <a:srgbClr val="04617B">
                    <a:shade val="90000"/>
                  </a:srgbClr>
                </a:solidFill>
              </a:rPr>
              <a:pPr/>
              <a:t>3/5/2018</a:t>
            </a:fld>
            <a:endParaRPr lang="en-US">
              <a:solidFill>
                <a:srgbClr val="04617B">
                  <a:shade val="90000"/>
                </a:srgbClr>
              </a:solidFill>
            </a:endParaRPr>
          </a:p>
        </p:txBody>
      </p:sp>
      <p:sp>
        <p:nvSpPr>
          <p:cNvPr id="4" name="Footer Placeholder 3"/>
          <p:cNvSpPr>
            <a:spLocks noGrp="1"/>
          </p:cNvSpPr>
          <p:nvPr>
            <p:ph type="ftr" sz="quarter" idx="11"/>
          </p:nvPr>
        </p:nvSpPr>
        <p:spPr/>
        <p:txBody>
          <a:bodyPr/>
          <a:lstStyle/>
          <a:p>
            <a:endParaRPr lang="en-US">
              <a:solidFill>
                <a:srgbClr val="04617B">
                  <a:shade val="90000"/>
                </a:srgbClr>
              </a:solidFill>
            </a:endParaRPr>
          </a:p>
        </p:txBody>
      </p:sp>
      <p:sp>
        <p:nvSpPr>
          <p:cNvPr id="5" name="Slide Number Placeholder 4"/>
          <p:cNvSpPr>
            <a:spLocks noGrp="1"/>
          </p:cNvSpPr>
          <p:nvPr>
            <p:ph type="sldNum" sz="quarter" idx="12"/>
          </p:nvPr>
        </p:nvSpPr>
        <p:spPr/>
        <p:txBody>
          <a:bodyPr/>
          <a:lstStyle/>
          <a:p>
            <a:fld id="{C149A86A-F819-4AB0-8B45-1696E6CD5AA6}"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3007720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D4B99B-9BF5-4B9B-ACD6-8A40C14B2B5D}" type="datetimeFigureOut">
              <a:rPr lang="en-US" smtClean="0">
                <a:solidFill>
                  <a:srgbClr val="04617B">
                    <a:shade val="90000"/>
                  </a:srgbClr>
                </a:solidFill>
              </a:rPr>
              <a:pPr/>
              <a:t>3/5/2018</a:t>
            </a:fld>
            <a:endParaRPr lang="en-US">
              <a:solidFill>
                <a:srgbClr val="04617B">
                  <a:shade val="90000"/>
                </a:srgbClr>
              </a:solidFill>
            </a:endParaRPr>
          </a:p>
        </p:txBody>
      </p:sp>
      <p:sp>
        <p:nvSpPr>
          <p:cNvPr id="3" name="Footer Placeholder 2"/>
          <p:cNvSpPr>
            <a:spLocks noGrp="1"/>
          </p:cNvSpPr>
          <p:nvPr>
            <p:ph type="ftr" sz="quarter" idx="11"/>
          </p:nvPr>
        </p:nvSpPr>
        <p:spPr/>
        <p:txBody>
          <a:bodyPr/>
          <a:lstStyle/>
          <a:p>
            <a:endParaRPr lang="en-US">
              <a:solidFill>
                <a:srgbClr val="04617B">
                  <a:shade val="90000"/>
                </a:srgbClr>
              </a:solidFill>
            </a:endParaRPr>
          </a:p>
        </p:txBody>
      </p:sp>
      <p:sp>
        <p:nvSpPr>
          <p:cNvPr id="4" name="Slide Number Placeholder 3"/>
          <p:cNvSpPr>
            <a:spLocks noGrp="1"/>
          </p:cNvSpPr>
          <p:nvPr>
            <p:ph type="sldNum" sz="quarter" idx="12"/>
          </p:nvPr>
        </p:nvSpPr>
        <p:spPr/>
        <p:txBody>
          <a:bodyPr/>
          <a:lstStyle/>
          <a:p>
            <a:fld id="{C149A86A-F819-4AB0-8B45-1696E6CD5AA6}"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1961100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ED4B99B-9BF5-4B9B-ACD6-8A40C14B2B5D}" type="datetimeFigureOut">
              <a:rPr lang="en-US" smtClean="0">
                <a:solidFill>
                  <a:srgbClr val="04617B">
                    <a:shade val="90000"/>
                  </a:srgbClr>
                </a:solidFill>
              </a:rPr>
              <a:pPr/>
              <a:t>3/5/2018</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C149A86A-F819-4AB0-8B45-1696E6CD5AA6}"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249166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ED4B99B-9BF5-4B9B-ACD6-8A40C14B2B5D}" type="datetimeFigureOut">
              <a:rPr lang="en-US" smtClean="0">
                <a:solidFill>
                  <a:srgbClr val="04617B">
                    <a:shade val="90000"/>
                  </a:srgbClr>
                </a:solidFill>
              </a:rPr>
              <a:pPr/>
              <a:t>3/5/2018</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C149A86A-F819-4AB0-8B45-1696E6CD5AA6}" type="slidenum">
              <a:rPr lang="en-US" smtClean="0">
                <a:solidFill>
                  <a:srgbClr val="04617B">
                    <a:shade val="90000"/>
                  </a:srgbClr>
                </a:solidFill>
              </a:rPr>
              <a:pPr/>
              <a:t>‹#›</a:t>
            </a:fld>
            <a:endParaRPr lang="en-US">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3609114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ED4B99B-9BF5-4B9B-ACD6-8A40C14B2B5D}" type="datetimeFigureOut">
              <a:rPr lang="en-US" smtClean="0">
                <a:solidFill>
                  <a:srgbClr val="04617B">
                    <a:shade val="90000"/>
                  </a:srgbClr>
                </a:solidFill>
              </a:rPr>
              <a:pPr/>
              <a:t>3/5/2018</a:t>
            </a:fld>
            <a:endParaRPr lang="en-US">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149A86A-F819-4AB0-8B45-1696E6CD5AA6}" type="slidenum">
              <a:rPr lang="en-US" smtClean="0">
                <a:solidFill>
                  <a:srgbClr val="04617B">
                    <a:shade val="90000"/>
                  </a:srgbClr>
                </a:solidFill>
              </a:rPr>
              <a:pPr/>
              <a:t>‹#›</a:t>
            </a:fld>
            <a:endParaRPr lang="en-US">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14855093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ncbi.nlm.nih.gov/pubmedhealth/PMHT0025680"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https://www.ncbi.nlm.nih.gov/pubmedhealth/n/pmh_iqwig/glossary/def-item/def93/"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endParaRPr lang="en-US"/>
          </a:p>
        </p:txBody>
      </p:sp>
      <p:sp>
        <p:nvSpPr>
          <p:cNvPr id="3" name="عنوان فرعي 2"/>
          <p:cNvSpPr>
            <a:spLocks noGrp="1"/>
          </p:cNvSpPr>
          <p:nvPr>
            <p:ph type="subTitle" idx="1"/>
          </p:nvPr>
        </p:nvSpPr>
        <p:spPr/>
        <p:txBody>
          <a:bodyPr/>
          <a:lstStyle/>
          <a:p>
            <a:endParaRPr lang="en-US"/>
          </a:p>
        </p:txBody>
      </p:sp>
      <p:sp>
        <p:nvSpPr>
          <p:cNvPr id="4" name="مستطيل 3"/>
          <p:cNvSpPr/>
          <p:nvPr/>
        </p:nvSpPr>
        <p:spPr>
          <a:xfrm>
            <a:off x="0" y="0"/>
            <a:ext cx="9144000" cy="6858000"/>
          </a:xfrm>
          <a:prstGeom prst="rect">
            <a:avLst/>
          </a:prstGeom>
          <a:solidFill>
            <a:srgbClr val="08A1D9"/>
          </a:solidFill>
          <a:ln w="25400" cap="flat" cmpd="sng" algn="ctr">
            <a:solidFill>
              <a:srgbClr val="08A1D9">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400" b="1" i="0" u="none" strike="noStrike" kern="0" cap="all" spc="0" normalizeH="0" baseline="0" noProof="0" dirty="0" smtClean="0">
                <a:ln>
                  <a:noFill/>
                </a:ln>
                <a:solidFill>
                  <a:srgbClr val="FF0000"/>
                </a:solidFill>
                <a:effectLst/>
                <a:uLnTx/>
                <a:uFillTx/>
                <a:latin typeface="Franklin Gothic Book"/>
                <a:ea typeface="+mn-ea"/>
                <a:cs typeface="+mn-cs"/>
              </a:rPr>
              <a:t>Pathophysiology</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400" b="1" i="0" u="none" strike="noStrike" kern="0" cap="all" spc="0" normalizeH="0" baseline="0" noProof="0" dirty="0" smtClean="0">
              <a:ln>
                <a:noFill/>
              </a:ln>
              <a:solidFill>
                <a:srgbClr val="FF0000"/>
              </a:solidFill>
              <a:effectLst/>
              <a:uLnTx/>
              <a:uFillTx/>
              <a:latin typeface="Franklin Gothic Book"/>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800" b="0" i="0" u="none" strike="noStrike" kern="0" cap="none" spc="0" normalizeH="0" baseline="0" noProof="0" dirty="0" err="1" smtClean="0">
                <a:ln>
                  <a:noFill/>
                </a:ln>
                <a:solidFill>
                  <a:srgbClr val="FFFFFF"/>
                </a:solidFill>
                <a:effectLst/>
                <a:uLnTx/>
                <a:uFillTx/>
                <a:latin typeface="Times New Roman" panose="02020603050405020304" pitchFamily="18" charset="0"/>
                <a:ea typeface="+mn-ea"/>
                <a:cs typeface="Times New Roman" panose="02020603050405020304" pitchFamily="18" charset="0"/>
              </a:rPr>
              <a:t>Dr.Wasfi</a:t>
            </a:r>
            <a:r>
              <a:rPr kumimoji="0" lang="en-US" sz="4800" b="0" i="0" u="none" strike="noStrike" kern="0" cap="none" spc="0" normalizeH="0" baseline="0" noProof="0" dirty="0" smtClean="0">
                <a:ln>
                  <a:noFill/>
                </a:ln>
                <a:solidFill>
                  <a:srgbClr val="FFFFFF"/>
                </a:solidFill>
                <a:effectLst/>
                <a:uLnTx/>
                <a:uFillTx/>
                <a:latin typeface="Times New Roman" panose="02020603050405020304" pitchFamily="18" charset="0"/>
                <a:ea typeface="+mn-ea"/>
                <a:cs typeface="Times New Roman" panose="02020603050405020304" pitchFamily="18" charset="0"/>
              </a:rPr>
              <a:t> </a:t>
            </a:r>
            <a:r>
              <a:rPr kumimoji="0" lang="en-US" sz="4800" b="0" i="0" u="none" strike="noStrike" kern="0" cap="none" spc="0" normalizeH="0" baseline="0" noProof="0" dirty="0" err="1" smtClean="0">
                <a:ln>
                  <a:noFill/>
                </a:ln>
                <a:solidFill>
                  <a:srgbClr val="FFFFFF"/>
                </a:solidFill>
                <a:effectLst/>
                <a:uLnTx/>
                <a:uFillTx/>
                <a:latin typeface="Times New Roman" panose="02020603050405020304" pitchFamily="18" charset="0"/>
                <a:ea typeface="+mn-ea"/>
                <a:cs typeface="Times New Roman" panose="02020603050405020304" pitchFamily="18" charset="0"/>
              </a:rPr>
              <a:t>Dhahir</a:t>
            </a:r>
            <a:r>
              <a:rPr kumimoji="0" lang="en-US" sz="4800" b="0" i="0" u="none" strike="noStrike" kern="0" cap="none" spc="0" normalizeH="0" baseline="0" noProof="0" dirty="0" smtClean="0">
                <a:ln>
                  <a:noFill/>
                </a:ln>
                <a:solidFill>
                  <a:srgbClr val="FFFFFF"/>
                </a:solidFill>
                <a:effectLst/>
                <a:uLnTx/>
                <a:uFillTx/>
                <a:latin typeface="Times New Roman" panose="02020603050405020304" pitchFamily="18" charset="0"/>
                <a:ea typeface="+mn-ea"/>
                <a:cs typeface="Times New Roman" panose="02020603050405020304" pitchFamily="18" charset="0"/>
              </a:rPr>
              <a:t> </a:t>
            </a:r>
            <a:r>
              <a:rPr kumimoji="0" lang="en-US" sz="4800" b="0" i="0" u="none" strike="noStrike" kern="0" cap="none" spc="0" normalizeH="0" baseline="0" noProof="0" dirty="0" err="1" smtClean="0">
                <a:ln>
                  <a:noFill/>
                </a:ln>
                <a:solidFill>
                  <a:srgbClr val="FFFFFF"/>
                </a:solidFill>
                <a:effectLst/>
                <a:uLnTx/>
                <a:uFillTx/>
                <a:latin typeface="Times New Roman" panose="02020603050405020304" pitchFamily="18" charset="0"/>
                <a:ea typeface="+mn-ea"/>
                <a:cs typeface="Times New Roman" panose="02020603050405020304" pitchFamily="18" charset="0"/>
              </a:rPr>
              <a:t>Abid</a:t>
            </a:r>
            <a:r>
              <a:rPr kumimoji="0" lang="en-US" sz="4800" b="0" i="0" u="none" strike="noStrike" kern="0" cap="none" spc="0" normalizeH="0" baseline="0" noProof="0" dirty="0" smtClean="0">
                <a:ln>
                  <a:noFill/>
                </a:ln>
                <a:solidFill>
                  <a:srgbClr val="FFFFFF"/>
                </a:solidFill>
                <a:effectLst/>
                <a:uLnTx/>
                <a:uFillTx/>
                <a:latin typeface="Times New Roman" panose="02020603050405020304" pitchFamily="18" charset="0"/>
                <a:ea typeface="+mn-ea"/>
                <a:cs typeface="Times New Roman" panose="02020603050405020304" pitchFamily="18" charset="0"/>
              </a:rPr>
              <a:t> Ali</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4800" b="0" i="0" u="none" strike="noStrike" kern="0" cap="none" spc="0" normalizeH="0" baseline="0" noProof="0" dirty="0" smtClean="0">
              <a:ln>
                <a:noFill/>
              </a:ln>
              <a:solidFill>
                <a:srgbClr val="FFFFFF"/>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smtClean="0">
                <a:ln>
                  <a:noFill/>
                </a:ln>
                <a:solidFill>
                  <a:srgbClr val="FFFFFF"/>
                </a:solidFill>
                <a:effectLst/>
                <a:uLnTx/>
                <a:uFillTx/>
                <a:latin typeface="Times New Roman" panose="02020603050405020304" pitchFamily="18" charset="0"/>
                <a:ea typeface="+mn-ea"/>
                <a:cs typeface="Times New Roman" panose="02020603050405020304" pitchFamily="18" charset="0"/>
              </a:rPr>
              <a:t>Department of medical sciences –College of Nursing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smtClean="0">
                <a:ln>
                  <a:noFill/>
                </a:ln>
                <a:solidFill>
                  <a:srgbClr val="FFFFFF"/>
                </a:solidFill>
                <a:effectLst/>
                <a:uLnTx/>
                <a:uFillTx/>
                <a:latin typeface="Times New Roman" panose="02020603050405020304" pitchFamily="18" charset="0"/>
                <a:ea typeface="+mn-ea"/>
                <a:cs typeface="Times New Roman" panose="02020603050405020304" pitchFamily="18" charset="0"/>
              </a:rPr>
              <a:t>University of Basrah  </a:t>
            </a:r>
          </a:p>
        </p:txBody>
      </p:sp>
    </p:spTree>
    <p:extLst>
      <p:ext uri="{BB962C8B-B14F-4D97-AF65-F5344CB8AC3E}">
        <p14:creationId xmlns:p14="http://schemas.microsoft.com/office/powerpoint/2010/main" val="602590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781800"/>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marL="0" algn="just">
              <a:lnSpc>
                <a:spcPct val="150000"/>
              </a:lnSpc>
              <a:spcBef>
                <a:spcPts val="0"/>
              </a:spcBef>
              <a:spcAft>
                <a:spcPts val="1000"/>
              </a:spcAft>
            </a:pPr>
            <a:r>
              <a:rPr lang="en-US" sz="2800" b="1" dirty="0">
                <a:solidFill>
                  <a:srgbClr val="FF0000"/>
                </a:solidFill>
                <a:latin typeface="Times New Roman"/>
                <a:ea typeface="Calibri"/>
                <a:cs typeface="Arial"/>
              </a:rPr>
              <a:t>Chronic inflammation</a:t>
            </a:r>
            <a:endParaRPr lang="en-US" sz="2000" dirty="0">
              <a:solidFill>
                <a:srgbClr val="FF0000"/>
              </a:solidFill>
              <a:latin typeface="Calibri"/>
              <a:ea typeface="Calibri"/>
              <a:cs typeface="Arial"/>
            </a:endParaRPr>
          </a:p>
          <a:p>
            <a:pPr marL="0" algn="just">
              <a:lnSpc>
                <a:spcPct val="150000"/>
              </a:lnSpc>
              <a:spcBef>
                <a:spcPts val="0"/>
              </a:spcBef>
              <a:spcAft>
                <a:spcPts val="1000"/>
              </a:spcAft>
            </a:pPr>
            <a:r>
              <a:rPr lang="en-US" sz="2800" dirty="0">
                <a:latin typeface="Times New Roman"/>
                <a:ea typeface="Calibri"/>
                <a:cs typeface="Arial"/>
              </a:rPr>
              <a:t>If the injurious agent persists then chronic inflammation will ensue. This process, marked by </a:t>
            </a:r>
            <a:r>
              <a:rPr lang="en-US" sz="2800" b="1" dirty="0">
                <a:solidFill>
                  <a:srgbClr val="0070C0"/>
                </a:solidFill>
                <a:latin typeface="Times New Roman"/>
                <a:ea typeface="Calibri"/>
                <a:cs typeface="Arial"/>
              </a:rPr>
              <a:t>inflammation lasting many days</a:t>
            </a:r>
            <a:r>
              <a:rPr lang="en-US" sz="2800" dirty="0">
                <a:latin typeface="Times New Roman"/>
                <a:ea typeface="Calibri"/>
                <a:cs typeface="Arial"/>
              </a:rPr>
              <a:t>, months or even years, may lead to the formation of a chronic wound. Chronic inflammation is characterized by the dominating </a:t>
            </a:r>
            <a:r>
              <a:rPr lang="en-US" sz="2800" b="1" dirty="0">
                <a:solidFill>
                  <a:srgbClr val="0070C0"/>
                </a:solidFill>
                <a:latin typeface="Times New Roman"/>
                <a:ea typeface="Calibri"/>
                <a:cs typeface="Arial"/>
              </a:rPr>
              <a:t>presence of macrophages </a:t>
            </a:r>
            <a:r>
              <a:rPr lang="en-US" sz="2800" dirty="0">
                <a:latin typeface="Times New Roman"/>
                <a:ea typeface="Calibri"/>
                <a:cs typeface="Arial"/>
              </a:rPr>
              <a:t>in the injured tissue. These cells are powerful defensive agents of the body, but the toxins they release (including reactive oxygen species) are injurious to the organism's own tissues as well as invading agents. As a consequence, chronic inflammation is </a:t>
            </a:r>
            <a:r>
              <a:rPr lang="en-US" sz="2800" b="1" dirty="0">
                <a:solidFill>
                  <a:srgbClr val="0070C0"/>
                </a:solidFill>
                <a:latin typeface="Times New Roman"/>
                <a:ea typeface="Calibri"/>
                <a:cs typeface="Arial"/>
              </a:rPr>
              <a:t>almost always accompanied by tissue destruction</a:t>
            </a:r>
            <a:r>
              <a:rPr lang="en-US" sz="2800" dirty="0">
                <a:latin typeface="Times New Roman"/>
                <a:ea typeface="Calibri"/>
                <a:cs typeface="Arial"/>
              </a:rPr>
              <a:t>.</a:t>
            </a:r>
            <a:endParaRPr lang="en-US" sz="2000" dirty="0">
              <a:latin typeface="Calibri"/>
              <a:ea typeface="Calibri"/>
              <a:cs typeface="Arial"/>
            </a:endParaRPr>
          </a:p>
          <a:p>
            <a:endParaRPr lang="en-US" dirty="0"/>
          </a:p>
        </p:txBody>
      </p:sp>
    </p:spTree>
    <p:extLst>
      <p:ext uri="{BB962C8B-B14F-4D97-AF65-F5344CB8AC3E}">
        <p14:creationId xmlns:p14="http://schemas.microsoft.com/office/powerpoint/2010/main" val="20964129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1295400"/>
            <a:ext cx="9128760" cy="5562600"/>
          </a:xfrm>
        </p:spPr>
        <p:style>
          <a:lnRef idx="1">
            <a:schemeClr val="accent3"/>
          </a:lnRef>
          <a:fillRef idx="2">
            <a:schemeClr val="accent3"/>
          </a:fillRef>
          <a:effectRef idx="1">
            <a:schemeClr val="accent3"/>
          </a:effectRef>
          <a:fontRef idx="minor">
            <a:schemeClr val="dk1"/>
          </a:fontRef>
        </p:style>
        <p:txBody>
          <a:bodyPr>
            <a:normAutofit fontScale="40000" lnSpcReduction="20000"/>
          </a:bodyPr>
          <a:lstStyle/>
          <a:p>
            <a:pPr marL="0" algn="just">
              <a:lnSpc>
                <a:spcPct val="150000"/>
              </a:lnSpc>
              <a:spcBef>
                <a:spcPts val="0"/>
              </a:spcBef>
            </a:pPr>
            <a:r>
              <a:rPr lang="en-US" sz="6000" b="1" dirty="0" smtClean="0">
                <a:latin typeface="Times New Roman"/>
                <a:ea typeface="Calibri"/>
                <a:cs typeface="Arial"/>
              </a:rPr>
              <a:t>Physical:</a:t>
            </a:r>
            <a:r>
              <a:rPr lang="en-US" sz="6000" dirty="0" smtClean="0">
                <a:latin typeface="Calibri"/>
                <a:ea typeface="Calibri"/>
                <a:cs typeface="Arial"/>
              </a:rPr>
              <a:t> </a:t>
            </a:r>
          </a:p>
          <a:p>
            <a:pPr marL="0" algn="just">
              <a:lnSpc>
                <a:spcPct val="150000"/>
              </a:lnSpc>
              <a:spcBef>
                <a:spcPts val="0"/>
              </a:spcBef>
            </a:pPr>
            <a:r>
              <a:rPr lang="en-US" sz="6000" dirty="0" smtClean="0">
                <a:latin typeface="Times New Roman"/>
                <a:ea typeface="Calibri"/>
                <a:cs typeface="Arial"/>
              </a:rPr>
              <a:t>Burns</a:t>
            </a:r>
            <a:r>
              <a:rPr lang="en-US" sz="6000" dirty="0" smtClean="0">
                <a:latin typeface="Calibri"/>
                <a:ea typeface="Calibri"/>
                <a:cs typeface="Arial"/>
              </a:rPr>
              <a:t> ,</a:t>
            </a:r>
            <a:r>
              <a:rPr lang="en-US" sz="6000" dirty="0" smtClean="0">
                <a:latin typeface="Times New Roman"/>
                <a:ea typeface="Calibri"/>
                <a:cs typeface="Arial"/>
              </a:rPr>
              <a:t>Frostbite</a:t>
            </a:r>
            <a:r>
              <a:rPr lang="en-US" sz="6000" dirty="0" smtClean="0">
                <a:latin typeface="Calibri"/>
                <a:ea typeface="Calibri"/>
                <a:cs typeface="Arial"/>
              </a:rPr>
              <a:t> ,</a:t>
            </a:r>
            <a:r>
              <a:rPr lang="en-US" sz="6000" dirty="0" smtClean="0">
                <a:latin typeface="Times New Roman"/>
                <a:ea typeface="Calibri"/>
                <a:cs typeface="Arial"/>
              </a:rPr>
              <a:t>Physical </a:t>
            </a:r>
            <a:r>
              <a:rPr lang="en-US" sz="6000" dirty="0">
                <a:latin typeface="Times New Roman"/>
                <a:ea typeface="Calibri"/>
                <a:cs typeface="Arial"/>
              </a:rPr>
              <a:t>injury, blunt or </a:t>
            </a:r>
            <a:r>
              <a:rPr lang="en-US" sz="6000" dirty="0" smtClean="0">
                <a:latin typeface="Times New Roman"/>
                <a:ea typeface="Calibri"/>
                <a:cs typeface="Arial"/>
              </a:rPr>
              <a:t>penetrating</a:t>
            </a:r>
            <a:r>
              <a:rPr lang="en-US" sz="6000" dirty="0" smtClean="0">
                <a:latin typeface="Calibri"/>
                <a:ea typeface="Calibri"/>
                <a:cs typeface="Arial"/>
              </a:rPr>
              <a:t> ,</a:t>
            </a:r>
            <a:r>
              <a:rPr lang="en-US" sz="6000" dirty="0" smtClean="0">
                <a:latin typeface="Times New Roman"/>
                <a:ea typeface="Calibri"/>
                <a:cs typeface="Arial"/>
              </a:rPr>
              <a:t>Foreign </a:t>
            </a:r>
            <a:r>
              <a:rPr lang="en-US" sz="6000" dirty="0">
                <a:latin typeface="Times New Roman"/>
                <a:ea typeface="Calibri"/>
                <a:cs typeface="Arial"/>
              </a:rPr>
              <a:t>bodies, including splinters, dirt and </a:t>
            </a:r>
            <a:r>
              <a:rPr lang="en-US" sz="6000" dirty="0" smtClean="0">
                <a:latin typeface="Times New Roman"/>
                <a:ea typeface="Calibri"/>
                <a:cs typeface="Arial"/>
              </a:rPr>
              <a:t>debris</a:t>
            </a:r>
            <a:r>
              <a:rPr lang="en-US" sz="6000" dirty="0" smtClean="0">
                <a:latin typeface="Calibri"/>
                <a:ea typeface="Calibri"/>
                <a:cs typeface="Arial"/>
              </a:rPr>
              <a:t> </a:t>
            </a:r>
            <a:r>
              <a:rPr lang="en-US" sz="6000" dirty="0" smtClean="0">
                <a:latin typeface="Times New Roman"/>
                <a:ea typeface="Calibri"/>
                <a:cs typeface="Arial"/>
              </a:rPr>
              <a:t>Trauma</a:t>
            </a:r>
            <a:r>
              <a:rPr lang="en-US" sz="6000" dirty="0" smtClean="0">
                <a:latin typeface="Calibri"/>
                <a:ea typeface="Calibri"/>
                <a:cs typeface="Arial"/>
              </a:rPr>
              <a:t> </a:t>
            </a:r>
            <a:r>
              <a:rPr lang="en-US" sz="6000" dirty="0">
                <a:latin typeface="Calibri"/>
                <a:ea typeface="Calibri"/>
                <a:cs typeface="Arial"/>
              </a:rPr>
              <a:t>,</a:t>
            </a:r>
            <a:r>
              <a:rPr lang="en-US" sz="6000" dirty="0" smtClean="0">
                <a:latin typeface="Times New Roman"/>
                <a:ea typeface="Calibri"/>
                <a:cs typeface="Arial"/>
              </a:rPr>
              <a:t>Ionizing </a:t>
            </a:r>
            <a:r>
              <a:rPr lang="en-US" sz="6000" dirty="0">
                <a:latin typeface="Times New Roman"/>
                <a:ea typeface="Calibri"/>
                <a:cs typeface="Arial"/>
              </a:rPr>
              <a:t>radiation</a:t>
            </a:r>
            <a:endParaRPr lang="en-US" sz="6000" dirty="0">
              <a:latin typeface="Calibri"/>
              <a:ea typeface="Calibri"/>
              <a:cs typeface="Arial"/>
            </a:endParaRPr>
          </a:p>
          <a:p>
            <a:pPr marL="0" algn="just">
              <a:lnSpc>
                <a:spcPct val="150000"/>
              </a:lnSpc>
              <a:spcBef>
                <a:spcPts val="0"/>
              </a:spcBef>
            </a:pPr>
            <a:r>
              <a:rPr lang="en-US" sz="6000" b="1" dirty="0">
                <a:latin typeface="Times New Roman"/>
                <a:ea typeface="Calibri"/>
                <a:cs typeface="Arial"/>
              </a:rPr>
              <a:t>Biological</a:t>
            </a:r>
            <a:r>
              <a:rPr lang="en-US" sz="6000" dirty="0">
                <a:latin typeface="Times New Roman"/>
                <a:ea typeface="Calibri"/>
                <a:cs typeface="Arial"/>
              </a:rPr>
              <a:t>:</a:t>
            </a:r>
            <a:endParaRPr lang="en-US" sz="6000" dirty="0">
              <a:latin typeface="Calibri"/>
              <a:ea typeface="Calibri"/>
              <a:cs typeface="Arial"/>
            </a:endParaRPr>
          </a:p>
          <a:p>
            <a:pPr marL="0" algn="just">
              <a:lnSpc>
                <a:spcPct val="150000"/>
              </a:lnSpc>
              <a:spcBef>
                <a:spcPts val="0"/>
              </a:spcBef>
            </a:pPr>
            <a:r>
              <a:rPr lang="en-US" sz="6000" dirty="0">
                <a:latin typeface="Times New Roman"/>
                <a:ea typeface="Calibri"/>
                <a:cs typeface="Arial"/>
              </a:rPr>
              <a:t>Infection by </a:t>
            </a:r>
            <a:r>
              <a:rPr lang="en-US" sz="6000" dirty="0" smtClean="0">
                <a:latin typeface="Times New Roman"/>
                <a:ea typeface="Calibri"/>
                <a:cs typeface="Arial"/>
              </a:rPr>
              <a:t>pathogens</a:t>
            </a:r>
            <a:r>
              <a:rPr lang="en-US" sz="6000" dirty="0" smtClean="0">
                <a:latin typeface="Calibri"/>
                <a:ea typeface="Calibri"/>
                <a:cs typeface="Arial"/>
              </a:rPr>
              <a:t>  ,</a:t>
            </a:r>
            <a:r>
              <a:rPr lang="en-US" sz="6000" dirty="0" smtClean="0">
                <a:latin typeface="Times New Roman"/>
                <a:ea typeface="Calibri"/>
                <a:cs typeface="Arial"/>
              </a:rPr>
              <a:t>Immune </a:t>
            </a:r>
            <a:r>
              <a:rPr lang="en-US" sz="6000" dirty="0">
                <a:latin typeface="Times New Roman"/>
                <a:ea typeface="Calibri"/>
                <a:cs typeface="Arial"/>
              </a:rPr>
              <a:t>reactions due to </a:t>
            </a:r>
            <a:r>
              <a:rPr lang="en-US" sz="6000" dirty="0" smtClean="0">
                <a:latin typeface="Times New Roman"/>
                <a:ea typeface="Calibri"/>
                <a:cs typeface="Arial"/>
              </a:rPr>
              <a:t>hypersensitivity</a:t>
            </a:r>
            <a:r>
              <a:rPr lang="en-US" sz="6000" dirty="0" smtClean="0">
                <a:latin typeface="Calibri"/>
                <a:ea typeface="Calibri"/>
                <a:cs typeface="Arial"/>
              </a:rPr>
              <a:t> ,</a:t>
            </a:r>
            <a:r>
              <a:rPr lang="en-US" sz="6000" dirty="0" smtClean="0">
                <a:latin typeface="Times New Roman"/>
                <a:ea typeface="Calibri"/>
                <a:cs typeface="Arial"/>
              </a:rPr>
              <a:t>Stress</a:t>
            </a:r>
            <a:endParaRPr lang="en-US" sz="6000" dirty="0">
              <a:latin typeface="Calibri"/>
              <a:ea typeface="Calibri"/>
              <a:cs typeface="Arial"/>
            </a:endParaRPr>
          </a:p>
          <a:p>
            <a:pPr marL="0" algn="just">
              <a:lnSpc>
                <a:spcPct val="150000"/>
              </a:lnSpc>
              <a:spcBef>
                <a:spcPts val="0"/>
              </a:spcBef>
            </a:pPr>
            <a:r>
              <a:rPr lang="en-US" sz="6000" b="1" dirty="0">
                <a:latin typeface="Times New Roman"/>
                <a:ea typeface="Calibri"/>
                <a:cs typeface="Arial"/>
              </a:rPr>
              <a:t>Chemical:</a:t>
            </a:r>
            <a:endParaRPr lang="en-US" sz="6000" dirty="0">
              <a:latin typeface="Calibri"/>
              <a:ea typeface="Calibri"/>
              <a:cs typeface="Arial"/>
            </a:endParaRPr>
          </a:p>
          <a:p>
            <a:pPr marL="0" algn="just">
              <a:lnSpc>
                <a:spcPct val="150000"/>
              </a:lnSpc>
              <a:spcBef>
                <a:spcPts val="0"/>
              </a:spcBef>
            </a:pPr>
            <a:r>
              <a:rPr lang="en-US" sz="6000" dirty="0" smtClean="0">
                <a:latin typeface="Times New Roman"/>
                <a:ea typeface="Calibri"/>
                <a:cs typeface="Arial"/>
              </a:rPr>
              <a:t>Chemical  irritants</a:t>
            </a:r>
            <a:r>
              <a:rPr lang="en-US" sz="6000" dirty="0" smtClean="0">
                <a:latin typeface="Calibri"/>
                <a:ea typeface="Calibri"/>
                <a:cs typeface="Arial"/>
              </a:rPr>
              <a:t>. </a:t>
            </a:r>
            <a:r>
              <a:rPr lang="en-US" sz="6000" dirty="0" smtClean="0">
                <a:latin typeface="Times New Roman"/>
                <a:ea typeface="Calibri"/>
                <a:cs typeface="Arial"/>
              </a:rPr>
              <a:t>Toxins</a:t>
            </a:r>
            <a:r>
              <a:rPr lang="en-US" sz="6000" dirty="0" smtClean="0">
                <a:latin typeface="Calibri"/>
                <a:ea typeface="Calibri"/>
                <a:cs typeface="Arial"/>
              </a:rPr>
              <a:t>  and </a:t>
            </a:r>
            <a:r>
              <a:rPr lang="en-US" sz="6000" dirty="0" smtClean="0">
                <a:latin typeface="Times New Roman"/>
                <a:ea typeface="Calibri"/>
                <a:cs typeface="Arial"/>
              </a:rPr>
              <a:t>alcohol</a:t>
            </a:r>
            <a:endParaRPr lang="en-US" sz="6000" dirty="0">
              <a:latin typeface="Calibri"/>
              <a:ea typeface="Calibri"/>
              <a:cs typeface="Arial"/>
            </a:endParaRPr>
          </a:p>
          <a:p>
            <a:pPr marL="0" algn="just">
              <a:lnSpc>
                <a:spcPct val="150000"/>
              </a:lnSpc>
              <a:spcBef>
                <a:spcPts val="0"/>
              </a:spcBef>
            </a:pPr>
            <a:r>
              <a:rPr lang="en-US" sz="6000" b="1" dirty="0">
                <a:latin typeface="Times New Roman"/>
                <a:ea typeface="Calibri"/>
                <a:cs typeface="Arial"/>
              </a:rPr>
              <a:t>Psychological</a:t>
            </a:r>
            <a:r>
              <a:rPr lang="en-US" sz="6000" dirty="0">
                <a:latin typeface="Times New Roman"/>
                <a:ea typeface="Calibri"/>
                <a:cs typeface="Arial"/>
              </a:rPr>
              <a:t>:</a:t>
            </a:r>
            <a:endParaRPr lang="en-US" sz="6000" dirty="0">
              <a:latin typeface="Calibri"/>
              <a:ea typeface="Calibri"/>
              <a:cs typeface="Arial"/>
            </a:endParaRPr>
          </a:p>
          <a:p>
            <a:pPr marL="0" algn="just">
              <a:lnSpc>
                <a:spcPct val="150000"/>
              </a:lnSpc>
              <a:spcBef>
                <a:spcPts val="0"/>
              </a:spcBef>
            </a:pPr>
            <a:r>
              <a:rPr lang="en-US" sz="6000" dirty="0" smtClean="0">
                <a:latin typeface="Times New Roman"/>
                <a:ea typeface="Calibri"/>
                <a:cs typeface="Arial"/>
              </a:rPr>
              <a:t>Embarrassment</a:t>
            </a:r>
            <a:r>
              <a:rPr lang="en-US" sz="6000" dirty="0" smtClean="0">
                <a:latin typeface="Calibri"/>
                <a:ea typeface="Calibri"/>
                <a:cs typeface="Arial"/>
              </a:rPr>
              <a:t> and </a:t>
            </a:r>
            <a:r>
              <a:rPr lang="en-US" sz="6000" dirty="0" smtClean="0">
                <a:latin typeface="Times New Roman"/>
                <a:ea typeface="Calibri"/>
                <a:cs typeface="Arial"/>
              </a:rPr>
              <a:t>Excitement</a:t>
            </a:r>
            <a:endParaRPr lang="en-US" sz="6000" dirty="0">
              <a:latin typeface="Calibri"/>
              <a:ea typeface="Calibri"/>
              <a:cs typeface="Arial"/>
            </a:endParaRPr>
          </a:p>
          <a:p>
            <a:r>
              <a:rPr lang="en-US" dirty="0" smtClean="0"/>
              <a:t> </a:t>
            </a:r>
            <a:endParaRPr lang="en-US" dirty="0"/>
          </a:p>
        </p:txBody>
      </p:sp>
      <p:sp>
        <p:nvSpPr>
          <p:cNvPr id="4" name="مستطيل 3"/>
          <p:cNvSpPr/>
          <p:nvPr/>
        </p:nvSpPr>
        <p:spPr>
          <a:xfrm>
            <a:off x="-15240" y="0"/>
            <a:ext cx="9144000" cy="1295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000" b="1" dirty="0">
                <a:solidFill>
                  <a:schemeClr val="bg1"/>
                </a:solidFill>
                <a:latin typeface="Times New Roman" panose="02020603050405020304" pitchFamily="18" charset="0"/>
                <a:ea typeface="+mj-ea"/>
                <a:cs typeface="Times New Roman" panose="02020603050405020304" pitchFamily="18" charset="0"/>
              </a:rPr>
              <a:t>Causes of inflammation</a:t>
            </a:r>
            <a:endParaRPr lang="en-US"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87539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heel(1)">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1)">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heel(1)">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heel(1)">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heel(1)">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wheel(1)">
                                      <p:cBhvr>
                                        <p:cTn id="37" dur="2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1"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wheel(1)">
                                      <p:cBhvr>
                                        <p:cTn id="42" dur="20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1" presetClass="entr" presetSubtype="1"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wheel(1)">
                                      <p:cBhvr>
                                        <p:cTn id="47" dur="20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1" presetClass="entr" presetSubtype="1"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wheel(1)">
                                      <p:cBhvr>
                                        <p:cTn id="52"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a:xfrm>
            <a:off x="0" y="1676400"/>
            <a:ext cx="9144000" cy="5181600"/>
          </a:xfrm>
        </p:spPr>
        <p:style>
          <a:lnRef idx="1">
            <a:schemeClr val="accent2"/>
          </a:lnRef>
          <a:fillRef idx="2">
            <a:schemeClr val="accent2"/>
          </a:fillRef>
          <a:effectRef idx="1">
            <a:schemeClr val="accent2"/>
          </a:effectRef>
          <a:fontRef idx="minor">
            <a:schemeClr val="dk1"/>
          </a:fontRef>
        </p:style>
        <p:txBody>
          <a:bodyPr/>
          <a:lstStyle/>
          <a:p>
            <a:pPr marL="0" algn="just">
              <a:lnSpc>
                <a:spcPct val="150000"/>
              </a:lnSpc>
              <a:spcBef>
                <a:spcPts val="0"/>
              </a:spcBef>
            </a:pPr>
            <a:r>
              <a:rPr lang="en-US" sz="2800" b="1" dirty="0">
                <a:solidFill>
                  <a:srgbClr val="FF0000"/>
                </a:solidFill>
                <a:latin typeface="Times New Roman"/>
                <a:ea typeface="Calibri"/>
                <a:cs typeface="Arial"/>
              </a:rPr>
              <a:t>Granulomatous inflammation</a:t>
            </a:r>
            <a:r>
              <a:rPr lang="en-US" sz="2800" dirty="0">
                <a:latin typeface="Times New Roman"/>
                <a:ea typeface="Calibri"/>
                <a:cs typeface="Arial"/>
              </a:rPr>
              <a:t>: </a:t>
            </a:r>
            <a:r>
              <a:rPr lang="en-US" sz="2800" dirty="0" smtClean="0">
                <a:latin typeface="Times New Roman"/>
                <a:ea typeface="Calibri"/>
                <a:cs typeface="Arial"/>
              </a:rPr>
              <a:t>Characterized </a:t>
            </a:r>
            <a:r>
              <a:rPr lang="en-US" sz="2800" dirty="0">
                <a:latin typeface="Times New Roman"/>
                <a:ea typeface="Calibri"/>
                <a:cs typeface="Arial"/>
              </a:rPr>
              <a:t>by the formation of granulomas, they are the result of a limited but diverse number of diseases, which include among others tuberculosis, leprosy, sarcoidosis, and syphilis.</a:t>
            </a:r>
            <a:endParaRPr lang="en-US" sz="2000" dirty="0">
              <a:latin typeface="Calibri"/>
              <a:ea typeface="Calibri"/>
              <a:cs typeface="Arial"/>
            </a:endParaRPr>
          </a:p>
          <a:p>
            <a:pPr marL="0" algn="just">
              <a:lnSpc>
                <a:spcPct val="150000"/>
              </a:lnSpc>
              <a:spcBef>
                <a:spcPts val="0"/>
              </a:spcBef>
            </a:pPr>
            <a:r>
              <a:rPr lang="en-US" sz="2800" b="1" dirty="0">
                <a:solidFill>
                  <a:srgbClr val="FF0000"/>
                </a:solidFill>
                <a:latin typeface="Times New Roman"/>
                <a:ea typeface="Calibri"/>
                <a:cs typeface="Arial"/>
              </a:rPr>
              <a:t>Fibrinous inflammation</a:t>
            </a:r>
            <a:r>
              <a:rPr lang="en-US" sz="2800" dirty="0">
                <a:latin typeface="Times New Roman"/>
                <a:ea typeface="Calibri"/>
                <a:cs typeface="Arial"/>
              </a:rPr>
              <a:t>: Inflammation resulting in a large increase in vascular permeability allows fibrin to pass through the blood vessels. tubes can be formed.</a:t>
            </a:r>
            <a:endParaRPr lang="en-US" sz="2000" dirty="0">
              <a:effectLst/>
              <a:latin typeface="Calibri"/>
              <a:ea typeface="Calibri"/>
              <a:cs typeface="Arial"/>
            </a:endParaRPr>
          </a:p>
        </p:txBody>
      </p:sp>
      <p:sp>
        <p:nvSpPr>
          <p:cNvPr id="4" name="مستطيل 3"/>
          <p:cNvSpPr/>
          <p:nvPr/>
        </p:nvSpPr>
        <p:spPr>
          <a:xfrm>
            <a:off x="0" y="0"/>
            <a:ext cx="9144000" cy="1676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US" sz="3600" b="1" dirty="0">
                <a:latin typeface="Times New Roman"/>
                <a:ea typeface="Calibri"/>
                <a:cs typeface="Arial"/>
              </a:rPr>
              <a:t>Morphological type  of inflammations</a:t>
            </a:r>
            <a:endParaRPr lang="en-US" sz="3600" dirty="0">
              <a:effectLst/>
              <a:latin typeface="Calibri"/>
              <a:ea typeface="Calibri"/>
              <a:cs typeface="Arial"/>
            </a:endParaRPr>
          </a:p>
        </p:txBody>
      </p:sp>
    </p:spTree>
    <p:extLst>
      <p:ext uri="{BB962C8B-B14F-4D97-AF65-F5344CB8AC3E}">
        <p14:creationId xmlns:p14="http://schemas.microsoft.com/office/powerpoint/2010/main" val="3206999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heel(1)">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1)">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style>
          <a:lnRef idx="1">
            <a:schemeClr val="accent1"/>
          </a:lnRef>
          <a:fillRef idx="2">
            <a:schemeClr val="accent1"/>
          </a:fillRef>
          <a:effectRef idx="1">
            <a:schemeClr val="accent1"/>
          </a:effectRef>
          <a:fontRef idx="minor">
            <a:schemeClr val="dk1"/>
          </a:fontRef>
        </p:style>
        <p:txBody>
          <a:bodyPr>
            <a:normAutofit lnSpcReduction="10000"/>
          </a:bodyPr>
          <a:lstStyle/>
          <a:p>
            <a:pPr marL="0" algn="just">
              <a:lnSpc>
                <a:spcPct val="150000"/>
              </a:lnSpc>
              <a:spcBef>
                <a:spcPts val="0"/>
              </a:spcBef>
            </a:pPr>
            <a:r>
              <a:rPr lang="en-US" sz="2800" b="1" dirty="0">
                <a:solidFill>
                  <a:srgbClr val="FF0000"/>
                </a:solidFill>
                <a:latin typeface="Times New Roman"/>
                <a:ea typeface="Calibri"/>
                <a:cs typeface="Arial"/>
              </a:rPr>
              <a:t>Purulent inflammation</a:t>
            </a:r>
            <a:r>
              <a:rPr lang="en-US" sz="2800" dirty="0">
                <a:solidFill>
                  <a:srgbClr val="FF0000"/>
                </a:solidFill>
                <a:latin typeface="Times New Roman"/>
                <a:ea typeface="Calibri"/>
                <a:cs typeface="Arial"/>
              </a:rPr>
              <a:t>: </a:t>
            </a:r>
            <a:r>
              <a:rPr lang="en-US" sz="2800" dirty="0">
                <a:latin typeface="Times New Roman"/>
                <a:ea typeface="Calibri"/>
                <a:cs typeface="Arial"/>
              </a:rPr>
              <a:t>Inflammation resulting in large amount of pus, which consists of neutrophils, dead cells, and fluid. Infection by pyogenic bacteria such as staphylococci is characteristic of this kind of inflammation. Large, localized collections of pus enclosed by surrounding tissues are called abscesses.</a:t>
            </a:r>
            <a:endParaRPr lang="en-US" sz="2000" dirty="0">
              <a:latin typeface="Calibri"/>
              <a:ea typeface="Calibri"/>
              <a:cs typeface="Arial"/>
            </a:endParaRPr>
          </a:p>
          <a:p>
            <a:pPr marL="0" algn="just">
              <a:lnSpc>
                <a:spcPct val="150000"/>
              </a:lnSpc>
              <a:spcBef>
                <a:spcPts val="0"/>
              </a:spcBef>
            </a:pPr>
            <a:r>
              <a:rPr lang="en-US" sz="2800" b="1" dirty="0">
                <a:solidFill>
                  <a:srgbClr val="FF0000"/>
                </a:solidFill>
                <a:latin typeface="Times New Roman"/>
                <a:ea typeface="Calibri"/>
                <a:cs typeface="Arial"/>
              </a:rPr>
              <a:t>Serous inflammation</a:t>
            </a:r>
            <a:r>
              <a:rPr lang="en-US" sz="2800" dirty="0">
                <a:latin typeface="Times New Roman"/>
                <a:ea typeface="Calibri"/>
                <a:cs typeface="Arial"/>
              </a:rPr>
              <a:t>: Characterized by the copious effusion of non-viscous serous fluid, commonly produced by mesothelial cells of serous membranes, but may be derived from blood plasma. Skin blisters exemplify this pattern of inflammation.</a:t>
            </a:r>
            <a:endParaRPr lang="en-US" sz="2000" dirty="0">
              <a:latin typeface="Calibri"/>
              <a:ea typeface="Calibri"/>
              <a:cs typeface="Arial"/>
            </a:endParaRPr>
          </a:p>
          <a:p>
            <a:endParaRPr lang="en-US" dirty="0"/>
          </a:p>
        </p:txBody>
      </p:sp>
    </p:spTree>
    <p:extLst>
      <p:ext uri="{BB962C8B-B14F-4D97-AF65-F5344CB8AC3E}">
        <p14:creationId xmlns:p14="http://schemas.microsoft.com/office/powerpoint/2010/main" val="987127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heel(1)">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1)">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lstStyle/>
          <a:p>
            <a:pPr marL="0" algn="just">
              <a:lnSpc>
                <a:spcPct val="150000"/>
              </a:lnSpc>
              <a:spcBef>
                <a:spcPts val="0"/>
              </a:spcBef>
            </a:pPr>
            <a:endParaRPr lang="en-US" sz="2800" b="1" dirty="0" smtClean="0">
              <a:solidFill>
                <a:srgbClr val="FF0000"/>
              </a:solidFill>
              <a:latin typeface="Times New Roman"/>
              <a:ea typeface="Calibri"/>
              <a:cs typeface="Arial"/>
            </a:endParaRPr>
          </a:p>
          <a:p>
            <a:pPr marL="0" algn="just">
              <a:lnSpc>
                <a:spcPct val="150000"/>
              </a:lnSpc>
              <a:spcBef>
                <a:spcPts val="0"/>
              </a:spcBef>
            </a:pPr>
            <a:endParaRPr lang="en-US" sz="2800" b="1" dirty="0">
              <a:solidFill>
                <a:srgbClr val="FF0000"/>
              </a:solidFill>
              <a:latin typeface="Times New Roman"/>
              <a:ea typeface="Calibri"/>
              <a:cs typeface="Arial"/>
            </a:endParaRPr>
          </a:p>
          <a:p>
            <a:pPr marL="0" algn="just">
              <a:lnSpc>
                <a:spcPct val="150000"/>
              </a:lnSpc>
              <a:spcBef>
                <a:spcPts val="0"/>
              </a:spcBef>
            </a:pPr>
            <a:r>
              <a:rPr lang="en-US" sz="2800" b="1" dirty="0" smtClean="0">
                <a:solidFill>
                  <a:srgbClr val="FF0000"/>
                </a:solidFill>
                <a:latin typeface="Times New Roman"/>
                <a:ea typeface="Calibri"/>
                <a:cs typeface="Arial"/>
              </a:rPr>
              <a:t>Ulcerative </a:t>
            </a:r>
            <a:r>
              <a:rPr lang="en-US" sz="2800" b="1" dirty="0">
                <a:solidFill>
                  <a:srgbClr val="FF0000"/>
                </a:solidFill>
                <a:latin typeface="Times New Roman"/>
                <a:ea typeface="Calibri"/>
                <a:cs typeface="Arial"/>
              </a:rPr>
              <a:t>inflammation</a:t>
            </a:r>
            <a:r>
              <a:rPr lang="en-US" sz="2800" dirty="0" smtClean="0">
                <a:latin typeface="Times New Roman"/>
                <a:ea typeface="Calibri"/>
                <a:cs typeface="Arial"/>
              </a:rPr>
              <a:t>:</a:t>
            </a:r>
          </a:p>
          <a:p>
            <a:pPr marL="0" algn="just">
              <a:lnSpc>
                <a:spcPct val="150000"/>
              </a:lnSpc>
              <a:spcBef>
                <a:spcPts val="0"/>
              </a:spcBef>
            </a:pPr>
            <a:r>
              <a:rPr lang="en-US" sz="2800" dirty="0" smtClean="0">
                <a:latin typeface="Times New Roman"/>
                <a:ea typeface="Calibri"/>
                <a:cs typeface="Arial"/>
              </a:rPr>
              <a:t> </a:t>
            </a:r>
            <a:r>
              <a:rPr lang="en-US" sz="2800" dirty="0">
                <a:latin typeface="Times New Roman"/>
                <a:ea typeface="Calibri"/>
                <a:cs typeface="Arial"/>
              </a:rPr>
              <a:t>Inflammation occurring near an epithelium can result in the necrotic loss of tissue from the surface, exposing lower layers. The subsequent excavation in the epithelium is known as an ulcer.</a:t>
            </a:r>
            <a:endParaRPr lang="en-US" sz="2000" dirty="0">
              <a:effectLst/>
              <a:latin typeface="Calibri"/>
              <a:ea typeface="Calibri"/>
              <a:cs typeface="Arial"/>
            </a:endParaRPr>
          </a:p>
        </p:txBody>
      </p:sp>
    </p:spTree>
    <p:extLst>
      <p:ext uri="{BB962C8B-B14F-4D97-AF65-F5344CB8AC3E}">
        <p14:creationId xmlns:p14="http://schemas.microsoft.com/office/powerpoint/2010/main" val="4054850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heel(1)">
                                      <p:cBhvr>
                                        <p:cTn id="7" dur="2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heel(1)">
                                      <p:cBhvr>
                                        <p:cTn id="1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5"/>
          <p:cNvSpPr>
            <a:spLocks noGrp="1"/>
          </p:cNvSpPr>
          <p:nvPr>
            <p:ph type="title"/>
          </p:nvPr>
        </p:nvSpPr>
        <p:spPr>
          <a:xfrm>
            <a:off x="0" y="0"/>
            <a:ext cx="9144000" cy="1847088"/>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ctr"/>
            <a:r>
              <a:rPr lang="en-US" sz="4000" b="1" dirty="0" smtClean="0">
                <a:solidFill>
                  <a:schemeClr val="bg1"/>
                </a:solidFill>
              </a:rPr>
              <a:t>Comparison between acute and chronic inflammation</a:t>
            </a:r>
            <a:endParaRPr lang="en-US" sz="4000" b="1" dirty="0">
              <a:solidFill>
                <a:schemeClr val="bg1"/>
              </a:solidFill>
            </a:endParaRPr>
          </a:p>
        </p:txBody>
      </p:sp>
      <p:graphicFrame>
        <p:nvGraphicFramePr>
          <p:cNvPr id="8" name="عنصر نائب للمحتوى 7"/>
          <p:cNvGraphicFramePr>
            <a:graphicFrameLocks noGrp="1"/>
          </p:cNvGraphicFramePr>
          <p:nvPr>
            <p:ph idx="1"/>
            <p:extLst>
              <p:ext uri="{D42A27DB-BD31-4B8C-83A1-F6EECF244321}">
                <p14:modId xmlns:p14="http://schemas.microsoft.com/office/powerpoint/2010/main" val="300451044"/>
              </p:ext>
            </p:extLst>
          </p:nvPr>
        </p:nvGraphicFramePr>
        <p:xfrm>
          <a:off x="0" y="1981198"/>
          <a:ext cx="9144000" cy="4876802"/>
        </p:xfrm>
        <a:graphic>
          <a:graphicData uri="http://schemas.openxmlformats.org/drawingml/2006/table">
            <a:tbl>
              <a:tblPr rtl="1" firstRow="1" firstCol="1" bandRow="1"/>
              <a:tblGrid>
                <a:gridCol w="3466365"/>
                <a:gridCol w="4267935"/>
                <a:gridCol w="1409700"/>
              </a:tblGrid>
              <a:tr h="443346">
                <a:tc>
                  <a:txBody>
                    <a:bodyPr/>
                    <a:lstStyle/>
                    <a:p>
                      <a:pPr marL="0" marR="0" algn="ctr" rtl="1">
                        <a:lnSpc>
                          <a:spcPct val="115000"/>
                        </a:lnSpc>
                        <a:spcBef>
                          <a:spcPts val="0"/>
                        </a:spcBef>
                        <a:spcAft>
                          <a:spcPts val="0"/>
                        </a:spcAft>
                        <a:tabLst>
                          <a:tab pos="4763770" algn="l"/>
                        </a:tabLst>
                      </a:pPr>
                      <a:r>
                        <a:rPr lang="en-US" sz="2000" b="1" dirty="0">
                          <a:effectLst/>
                          <a:latin typeface="Times New Roman"/>
                          <a:ea typeface="Calibri"/>
                          <a:cs typeface="Arial"/>
                        </a:rPr>
                        <a:t>A chronic</a:t>
                      </a:r>
                      <a:endParaRPr lang="en-US" sz="2000" b="1"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rtl="1">
                        <a:lnSpc>
                          <a:spcPct val="115000"/>
                        </a:lnSpc>
                        <a:spcBef>
                          <a:spcPts val="0"/>
                        </a:spcBef>
                        <a:spcAft>
                          <a:spcPts val="0"/>
                        </a:spcAft>
                        <a:tabLst>
                          <a:tab pos="4763770" algn="l"/>
                        </a:tabLst>
                      </a:pPr>
                      <a:r>
                        <a:rPr lang="en-US" sz="2000" b="1" dirty="0">
                          <a:effectLst/>
                          <a:latin typeface="Times New Roman"/>
                          <a:ea typeface="Calibri"/>
                          <a:cs typeface="Arial"/>
                        </a:rPr>
                        <a:t>Acute</a:t>
                      </a:r>
                      <a:endParaRPr lang="en-US" sz="2000" b="1"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r" rtl="1">
                        <a:lnSpc>
                          <a:spcPct val="115000"/>
                        </a:lnSpc>
                        <a:spcBef>
                          <a:spcPts val="0"/>
                        </a:spcBef>
                        <a:spcAft>
                          <a:spcPts val="0"/>
                        </a:spcAft>
                        <a:tabLst>
                          <a:tab pos="4763770" algn="l"/>
                        </a:tabLst>
                      </a:pPr>
                      <a:r>
                        <a:rPr lang="ar-SA" sz="2000" dirty="0">
                          <a:effectLst/>
                          <a:latin typeface="Calibri"/>
                          <a:ea typeface="Calibri"/>
                          <a:cs typeface="Times New Roman"/>
                        </a:rPr>
                        <a:t> </a:t>
                      </a:r>
                      <a:endParaRPr lang="en-US" sz="20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443346">
                <a:tc>
                  <a:txBody>
                    <a:bodyPr/>
                    <a:lstStyle/>
                    <a:p>
                      <a:pPr marL="0" marR="0" algn="l" rtl="1">
                        <a:lnSpc>
                          <a:spcPct val="115000"/>
                        </a:lnSpc>
                        <a:spcBef>
                          <a:spcPts val="0"/>
                        </a:spcBef>
                        <a:spcAft>
                          <a:spcPts val="0"/>
                        </a:spcAft>
                        <a:tabLst>
                          <a:tab pos="4763770" algn="l"/>
                        </a:tabLst>
                      </a:pPr>
                      <a:r>
                        <a:rPr lang="en-US" sz="2000">
                          <a:effectLst/>
                          <a:latin typeface="Times New Roman"/>
                          <a:ea typeface="Calibri"/>
                          <a:cs typeface="Arial"/>
                        </a:rPr>
                        <a:t>Persistent acute inflammation</a:t>
                      </a:r>
                      <a:endParaRPr lang="en-US" sz="20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l" rtl="1">
                        <a:lnSpc>
                          <a:spcPct val="115000"/>
                        </a:lnSpc>
                        <a:spcBef>
                          <a:spcPts val="0"/>
                        </a:spcBef>
                        <a:spcAft>
                          <a:spcPts val="0"/>
                        </a:spcAft>
                        <a:tabLst>
                          <a:tab pos="4763770" algn="l"/>
                        </a:tabLst>
                      </a:pPr>
                      <a:r>
                        <a:rPr lang="en-US" sz="2000" dirty="0">
                          <a:effectLst/>
                          <a:latin typeface="Times New Roman"/>
                          <a:ea typeface="Calibri"/>
                          <a:cs typeface="Arial"/>
                        </a:rPr>
                        <a:t>Bacterial pathogen , injured tissue</a:t>
                      </a:r>
                      <a:endParaRPr lang="en-US" sz="20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l" rtl="1">
                        <a:lnSpc>
                          <a:spcPct val="115000"/>
                        </a:lnSpc>
                        <a:spcBef>
                          <a:spcPts val="0"/>
                        </a:spcBef>
                        <a:spcAft>
                          <a:spcPts val="0"/>
                        </a:spcAft>
                        <a:tabLst>
                          <a:tab pos="4763770" algn="l"/>
                        </a:tabLst>
                      </a:pPr>
                      <a:r>
                        <a:rPr lang="en-US" sz="2000" b="1" dirty="0">
                          <a:effectLst/>
                          <a:latin typeface="Times New Roman"/>
                          <a:ea typeface="Calibri"/>
                          <a:cs typeface="Arial"/>
                        </a:rPr>
                        <a:t>Cause</a:t>
                      </a:r>
                      <a:endParaRPr lang="en-US" sz="2000" b="1"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1773382">
                <a:tc>
                  <a:txBody>
                    <a:bodyPr/>
                    <a:lstStyle/>
                    <a:p>
                      <a:pPr marL="0" marR="0" algn="l" rtl="1">
                        <a:lnSpc>
                          <a:spcPct val="115000"/>
                        </a:lnSpc>
                        <a:spcBef>
                          <a:spcPts val="0"/>
                        </a:spcBef>
                        <a:spcAft>
                          <a:spcPts val="0"/>
                        </a:spcAft>
                        <a:tabLst>
                          <a:tab pos="4763770" algn="l"/>
                        </a:tabLst>
                      </a:pPr>
                      <a:r>
                        <a:rPr lang="en-US" sz="2000" dirty="0">
                          <a:effectLst/>
                          <a:latin typeface="Times New Roman"/>
                          <a:ea typeface="Calibri"/>
                          <a:cs typeface="Arial"/>
                        </a:rPr>
                        <a:t>Macrophage , lymphocytes ,fibroblast, monocytes and plasma cells</a:t>
                      </a:r>
                      <a:endParaRPr lang="en-US" sz="20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l" rtl="1">
                        <a:lnSpc>
                          <a:spcPct val="115000"/>
                        </a:lnSpc>
                        <a:spcBef>
                          <a:spcPts val="0"/>
                        </a:spcBef>
                        <a:spcAft>
                          <a:spcPts val="0"/>
                        </a:spcAft>
                        <a:tabLst>
                          <a:tab pos="4763770" algn="l"/>
                        </a:tabLst>
                      </a:pPr>
                      <a:r>
                        <a:rPr lang="en-US" sz="2000" dirty="0">
                          <a:effectLst/>
                          <a:latin typeface="Times New Roman"/>
                          <a:ea typeface="Calibri"/>
                          <a:cs typeface="Arial"/>
                        </a:rPr>
                        <a:t>Neutrophils(primarily, basophils(inflammatory response) eosinophils(worms and parasites),monocytes and macrophages </a:t>
                      </a:r>
                      <a:endParaRPr lang="en-US" sz="20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l" rtl="1">
                        <a:lnSpc>
                          <a:spcPct val="115000"/>
                        </a:lnSpc>
                        <a:spcBef>
                          <a:spcPts val="0"/>
                        </a:spcBef>
                        <a:spcAft>
                          <a:spcPts val="0"/>
                        </a:spcAft>
                        <a:tabLst>
                          <a:tab pos="4763770" algn="l"/>
                        </a:tabLst>
                      </a:pPr>
                      <a:r>
                        <a:rPr lang="en-US" sz="2000" b="1" dirty="0">
                          <a:effectLst/>
                          <a:latin typeface="Times New Roman"/>
                          <a:ea typeface="Calibri"/>
                          <a:cs typeface="Arial"/>
                        </a:rPr>
                        <a:t>Cells involved</a:t>
                      </a:r>
                      <a:endParaRPr lang="en-US" sz="2000" b="1"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443346">
                <a:tc>
                  <a:txBody>
                    <a:bodyPr/>
                    <a:lstStyle/>
                    <a:p>
                      <a:pPr marL="0" marR="0" algn="l" rtl="1">
                        <a:lnSpc>
                          <a:spcPct val="115000"/>
                        </a:lnSpc>
                        <a:spcBef>
                          <a:spcPts val="0"/>
                        </a:spcBef>
                        <a:spcAft>
                          <a:spcPts val="0"/>
                        </a:spcAft>
                        <a:tabLst>
                          <a:tab pos="4763770" algn="l"/>
                        </a:tabLst>
                      </a:pPr>
                      <a:r>
                        <a:rPr lang="en-US" sz="2000">
                          <a:effectLst/>
                          <a:latin typeface="Times New Roman"/>
                          <a:ea typeface="Calibri"/>
                          <a:cs typeface="Arial"/>
                        </a:rPr>
                        <a:t>Delayed</a:t>
                      </a:r>
                      <a:endParaRPr lang="en-US" sz="20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l" rtl="1">
                        <a:lnSpc>
                          <a:spcPct val="115000"/>
                        </a:lnSpc>
                        <a:spcBef>
                          <a:spcPts val="0"/>
                        </a:spcBef>
                        <a:spcAft>
                          <a:spcPts val="0"/>
                        </a:spcAft>
                        <a:tabLst>
                          <a:tab pos="4763770" algn="l"/>
                        </a:tabLst>
                      </a:pPr>
                      <a:r>
                        <a:rPr lang="en-US" sz="2000">
                          <a:effectLst/>
                          <a:latin typeface="Times New Roman"/>
                          <a:ea typeface="Calibri"/>
                          <a:cs typeface="Arial"/>
                        </a:rPr>
                        <a:t>Immediate</a:t>
                      </a:r>
                      <a:endParaRPr lang="en-US" sz="20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l" rtl="1">
                        <a:lnSpc>
                          <a:spcPct val="115000"/>
                        </a:lnSpc>
                        <a:spcBef>
                          <a:spcPts val="0"/>
                        </a:spcBef>
                        <a:spcAft>
                          <a:spcPts val="0"/>
                        </a:spcAft>
                        <a:tabLst>
                          <a:tab pos="4763770" algn="l"/>
                        </a:tabLst>
                      </a:pPr>
                      <a:r>
                        <a:rPr lang="en-US" sz="2000" b="1" dirty="0">
                          <a:effectLst/>
                          <a:latin typeface="Times New Roman"/>
                          <a:ea typeface="Calibri"/>
                          <a:cs typeface="Arial"/>
                        </a:rPr>
                        <a:t>Onset</a:t>
                      </a:r>
                      <a:endParaRPr lang="en-US" sz="2000" b="1"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443346">
                <a:tc>
                  <a:txBody>
                    <a:bodyPr/>
                    <a:lstStyle/>
                    <a:p>
                      <a:pPr marL="0" marR="0" algn="l" rtl="1">
                        <a:lnSpc>
                          <a:spcPct val="115000"/>
                        </a:lnSpc>
                        <a:spcBef>
                          <a:spcPts val="0"/>
                        </a:spcBef>
                        <a:spcAft>
                          <a:spcPts val="0"/>
                        </a:spcAft>
                        <a:tabLst>
                          <a:tab pos="4763770" algn="l"/>
                        </a:tabLst>
                      </a:pPr>
                      <a:r>
                        <a:rPr lang="en-US" sz="2000">
                          <a:effectLst/>
                          <a:latin typeface="Times New Roman"/>
                          <a:ea typeface="Calibri"/>
                          <a:cs typeface="Arial"/>
                        </a:rPr>
                        <a:t>Up to month or years</a:t>
                      </a:r>
                      <a:endParaRPr lang="en-US" sz="20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l" rtl="1">
                        <a:lnSpc>
                          <a:spcPct val="115000"/>
                        </a:lnSpc>
                        <a:spcBef>
                          <a:spcPts val="0"/>
                        </a:spcBef>
                        <a:spcAft>
                          <a:spcPts val="0"/>
                        </a:spcAft>
                        <a:tabLst>
                          <a:tab pos="4763770" algn="l"/>
                        </a:tabLst>
                      </a:pPr>
                      <a:r>
                        <a:rPr lang="en-US" sz="2000">
                          <a:effectLst/>
                          <a:latin typeface="Times New Roman"/>
                          <a:ea typeface="Calibri"/>
                          <a:cs typeface="Arial"/>
                        </a:rPr>
                        <a:t>Few days</a:t>
                      </a:r>
                      <a:endParaRPr lang="en-US" sz="20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l" rtl="1">
                        <a:lnSpc>
                          <a:spcPct val="115000"/>
                        </a:lnSpc>
                        <a:spcBef>
                          <a:spcPts val="0"/>
                        </a:spcBef>
                        <a:spcAft>
                          <a:spcPts val="0"/>
                        </a:spcAft>
                        <a:tabLst>
                          <a:tab pos="4763770" algn="l"/>
                        </a:tabLst>
                      </a:pPr>
                      <a:r>
                        <a:rPr lang="en-US" sz="2000" b="1" dirty="0">
                          <a:effectLst/>
                          <a:latin typeface="Times New Roman"/>
                          <a:ea typeface="Calibri"/>
                          <a:cs typeface="Arial"/>
                        </a:rPr>
                        <a:t>Duration</a:t>
                      </a:r>
                      <a:endParaRPr lang="en-US" sz="2000" b="1"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1330036">
                <a:tc>
                  <a:txBody>
                    <a:bodyPr/>
                    <a:lstStyle/>
                    <a:p>
                      <a:pPr marL="0" marR="0" algn="l" rtl="1">
                        <a:lnSpc>
                          <a:spcPct val="115000"/>
                        </a:lnSpc>
                        <a:spcBef>
                          <a:spcPts val="0"/>
                        </a:spcBef>
                        <a:spcAft>
                          <a:spcPts val="0"/>
                        </a:spcAft>
                        <a:tabLst>
                          <a:tab pos="4763770" algn="l"/>
                        </a:tabLst>
                      </a:pPr>
                      <a:r>
                        <a:rPr lang="en-US" sz="2000" dirty="0">
                          <a:effectLst/>
                          <a:latin typeface="Times New Roman"/>
                          <a:ea typeface="Calibri"/>
                          <a:cs typeface="Arial"/>
                        </a:rPr>
                        <a:t> </a:t>
                      </a:r>
                      <a:endParaRPr lang="en-US" sz="2000" dirty="0">
                        <a:effectLst/>
                        <a:latin typeface="Calibri"/>
                        <a:ea typeface="Calibri"/>
                        <a:cs typeface="Arial"/>
                      </a:endParaRPr>
                    </a:p>
                    <a:p>
                      <a:pPr marL="0" marR="0" algn="l" rtl="1">
                        <a:lnSpc>
                          <a:spcPct val="115000"/>
                        </a:lnSpc>
                        <a:spcBef>
                          <a:spcPts val="0"/>
                        </a:spcBef>
                        <a:spcAft>
                          <a:spcPts val="0"/>
                        </a:spcAft>
                        <a:tabLst>
                          <a:tab pos="4763770" algn="l"/>
                        </a:tabLst>
                      </a:pPr>
                      <a:r>
                        <a:rPr lang="en-US" sz="2000" dirty="0">
                          <a:effectLst/>
                          <a:latin typeface="Times New Roman"/>
                          <a:ea typeface="Calibri"/>
                          <a:cs typeface="Arial"/>
                        </a:rPr>
                        <a:t>Tissues destruction, fibrosis, necrosis</a:t>
                      </a:r>
                      <a:endParaRPr lang="en-US" sz="20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l" rtl="1">
                        <a:lnSpc>
                          <a:spcPct val="115000"/>
                        </a:lnSpc>
                        <a:spcBef>
                          <a:spcPts val="0"/>
                        </a:spcBef>
                        <a:spcAft>
                          <a:spcPts val="0"/>
                        </a:spcAft>
                        <a:tabLst>
                          <a:tab pos="4763770" algn="l"/>
                        </a:tabLst>
                      </a:pPr>
                      <a:r>
                        <a:rPr lang="en-US" sz="2000">
                          <a:effectLst/>
                          <a:latin typeface="Times New Roman"/>
                          <a:ea typeface="Calibri"/>
                          <a:cs typeface="Arial"/>
                        </a:rPr>
                        <a:t>Resolution. Abscess formation ,chronic inflammation</a:t>
                      </a:r>
                      <a:endParaRPr lang="en-US" sz="20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l" rtl="1">
                        <a:lnSpc>
                          <a:spcPct val="115000"/>
                        </a:lnSpc>
                        <a:spcBef>
                          <a:spcPts val="0"/>
                        </a:spcBef>
                        <a:spcAft>
                          <a:spcPts val="0"/>
                        </a:spcAft>
                        <a:tabLst>
                          <a:tab pos="4763770" algn="l"/>
                        </a:tabLst>
                      </a:pPr>
                      <a:r>
                        <a:rPr lang="en-US" sz="2000" b="1" dirty="0">
                          <a:effectLst/>
                          <a:latin typeface="Times New Roman"/>
                          <a:ea typeface="Calibri"/>
                          <a:cs typeface="Arial"/>
                        </a:rPr>
                        <a:t>Outcomes</a:t>
                      </a:r>
                      <a:endParaRPr lang="en-US" sz="2000" b="1"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bl>
          </a:graphicData>
        </a:graphic>
      </p:graphicFrame>
    </p:spTree>
    <p:extLst>
      <p:ext uri="{BB962C8B-B14F-4D97-AF65-F5344CB8AC3E}">
        <p14:creationId xmlns:p14="http://schemas.microsoft.com/office/powerpoint/2010/main" val="35088967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dirty="0"/>
          </a:p>
        </p:txBody>
      </p:sp>
      <p:sp>
        <p:nvSpPr>
          <p:cNvPr id="3" name="عنصر نائب للمحتوى 2"/>
          <p:cNvSpPr>
            <a:spLocks noGrp="1"/>
          </p:cNvSpPr>
          <p:nvPr>
            <p:ph idx="1"/>
          </p:nvPr>
        </p:nvSpPr>
        <p:spPr>
          <a:xfrm>
            <a:off x="0" y="0"/>
            <a:ext cx="9144000" cy="685800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marL="0" marR="0" algn="ctr" rtl="1">
              <a:lnSpc>
                <a:spcPct val="110000"/>
              </a:lnSpc>
              <a:spcBef>
                <a:spcPts val="0"/>
              </a:spcBef>
              <a:spcAft>
                <a:spcPts val="1000"/>
              </a:spcAft>
            </a:pPr>
            <a:r>
              <a:rPr lang="en-US" sz="9600" b="1" dirty="0" smtClean="0">
                <a:latin typeface="Times New Roman"/>
                <a:ea typeface="Calibri"/>
                <a:cs typeface="Arial"/>
              </a:rPr>
              <a:t> </a:t>
            </a:r>
          </a:p>
          <a:p>
            <a:r>
              <a:rPr lang="en-US" sz="8000" dirty="0" smtClean="0">
                <a:solidFill>
                  <a:srgbClr val="FFFF00"/>
                </a:solidFill>
              </a:rPr>
              <a:t>INFLAMMATION</a:t>
            </a:r>
            <a:endParaRPr lang="en-US" sz="8000" dirty="0">
              <a:solidFill>
                <a:srgbClr val="FFFF00"/>
              </a:solidFill>
            </a:endParaRPr>
          </a:p>
        </p:txBody>
      </p:sp>
    </p:spTree>
    <p:extLst>
      <p:ext uri="{BB962C8B-B14F-4D97-AF65-F5344CB8AC3E}">
        <p14:creationId xmlns:p14="http://schemas.microsoft.com/office/powerpoint/2010/main" val="1491932581"/>
      </p:ext>
    </p:extLst>
  </p:cSld>
  <p:clrMapOvr>
    <a:masterClrMapping/>
  </p:clrMapOvr>
  <p:transition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heel(1)">
                                      <p:cBhvr>
                                        <p:cTn id="7" dur="5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5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1)">
                                      <p:cBhvr>
                                        <p:cTn id="17" dur="5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4294967295"/>
          </p:nvPr>
        </p:nvSpPr>
        <p:spPr>
          <a:xfrm>
            <a:off x="0" y="1600200"/>
            <a:ext cx="9144000" cy="5257800"/>
          </a:xfrm>
        </p:spPr>
        <p:style>
          <a:lnRef idx="1">
            <a:schemeClr val="accent3"/>
          </a:lnRef>
          <a:fillRef idx="2">
            <a:schemeClr val="accent3"/>
          </a:fillRef>
          <a:effectRef idx="1">
            <a:schemeClr val="accent3"/>
          </a:effectRef>
          <a:fontRef idx="minor">
            <a:schemeClr val="dk1"/>
          </a:fontRef>
        </p:style>
        <p:txBody>
          <a:bodyPr>
            <a:normAutofit fontScale="47500" lnSpcReduction="20000"/>
          </a:bodyPr>
          <a:lstStyle/>
          <a:p>
            <a:pPr marL="0" indent="0" algn="just">
              <a:lnSpc>
                <a:spcPct val="170000"/>
              </a:lnSpc>
              <a:buNone/>
            </a:pPr>
            <a:r>
              <a:rPr lang="en-US" b="0" i="0" dirty="0" smtClean="0">
                <a:solidFill>
                  <a:srgbClr val="000000"/>
                </a:solidFill>
                <a:effectLst/>
                <a:latin typeface="arial"/>
              </a:rPr>
              <a:t> </a:t>
            </a:r>
            <a:r>
              <a:rPr lang="en-US" sz="6700" b="0" i="0" dirty="0" smtClean="0">
                <a:solidFill>
                  <a:srgbClr val="FF0000"/>
                </a:solidFill>
                <a:effectLst/>
                <a:latin typeface="Times New Roman" panose="02020603050405020304" pitchFamily="18" charset="0"/>
                <a:cs typeface="Times New Roman" panose="02020603050405020304" pitchFamily="18" charset="0"/>
              </a:rPr>
              <a:t>Inflammation</a:t>
            </a:r>
            <a:r>
              <a:rPr lang="en-US" sz="5100" b="0" i="0" dirty="0" smtClean="0">
                <a:effectLst/>
                <a:latin typeface="Times New Roman" panose="02020603050405020304" pitchFamily="18" charset="0"/>
                <a:cs typeface="Times New Roman" panose="02020603050405020304" pitchFamily="18" charset="0"/>
              </a:rPr>
              <a:t> </a:t>
            </a:r>
            <a:r>
              <a:rPr lang="en-US" sz="5100" b="0" i="0" dirty="0" smtClean="0">
                <a:solidFill>
                  <a:srgbClr val="0070C0"/>
                </a:solidFill>
                <a:effectLst/>
                <a:latin typeface="Times New Roman" panose="02020603050405020304" pitchFamily="18" charset="0"/>
                <a:cs typeface="Times New Roman" panose="02020603050405020304" pitchFamily="18" charset="0"/>
              </a:rPr>
              <a:t>is  a </a:t>
            </a:r>
            <a:r>
              <a:rPr lang="en-US" sz="5100" b="0" i="0" dirty="0" smtClean="0">
                <a:solidFill>
                  <a:srgbClr val="0070C0"/>
                </a:solidFill>
                <a:effectLst/>
                <a:latin typeface="Times New Roman" panose="02020603050405020304" pitchFamily="18" charset="0"/>
                <a:cs typeface="Times New Roman" panose="02020603050405020304" pitchFamily="18" charset="0"/>
                <a:hlinkClick r:id="rId3"/>
              </a:rPr>
              <a:t>immune </a:t>
            </a:r>
            <a:r>
              <a:rPr lang="en-US" sz="5100" b="0" i="0" dirty="0" smtClean="0">
                <a:solidFill>
                  <a:srgbClr val="0070C0"/>
                </a:solidFill>
                <a:effectLst/>
                <a:latin typeface="Times New Roman" panose="02020603050405020304" pitchFamily="18" charset="0"/>
                <a:cs typeface="Times New Roman" panose="02020603050405020304" pitchFamily="18" charset="0"/>
              </a:rPr>
              <a:t>system 'response to stimulus. This can be </a:t>
            </a:r>
            <a:r>
              <a:rPr lang="en-US" sz="5100" b="0" i="0" dirty="0" smtClean="0">
                <a:solidFill>
                  <a:srgbClr val="0070C0"/>
                </a:solidFill>
                <a:effectLst/>
                <a:latin typeface="Times New Roman" panose="02020603050405020304" pitchFamily="18" charset="0"/>
                <a:cs typeface="Times New Roman" panose="02020603050405020304" pitchFamily="18" charset="0"/>
                <a:hlinkClick r:id="rId4"/>
              </a:rPr>
              <a:t>bacteria</a:t>
            </a:r>
            <a:r>
              <a:rPr lang="en-US" sz="5100" b="0" i="0" dirty="0" smtClean="0">
                <a:solidFill>
                  <a:srgbClr val="0070C0"/>
                </a:solidFill>
                <a:effectLst/>
                <a:latin typeface="Times New Roman" panose="02020603050405020304" pitchFamily="18" charset="0"/>
                <a:cs typeface="Times New Roman" panose="02020603050405020304" pitchFamily="18" charset="0"/>
              </a:rPr>
              <a:t> colonizing a wound or a splinter piercing your finger, for example. Inflammation happens when the immune system fights against something that may turn out to be harmful</a:t>
            </a:r>
            <a:r>
              <a:rPr lang="en-US" sz="5100" b="0" i="0" dirty="0" smtClean="0">
                <a:effectLst/>
                <a:latin typeface="Times New Roman" panose="02020603050405020304" pitchFamily="18" charset="0"/>
                <a:cs typeface="Times New Roman" panose="02020603050405020304" pitchFamily="18" charset="0"/>
              </a:rPr>
              <a:t>.</a:t>
            </a:r>
          </a:p>
          <a:p>
            <a:pPr marL="0" indent="0" algn="just">
              <a:lnSpc>
                <a:spcPct val="170000"/>
              </a:lnSpc>
              <a:spcBef>
                <a:spcPts val="0"/>
              </a:spcBef>
              <a:spcAft>
                <a:spcPts val="1000"/>
              </a:spcAft>
              <a:buNone/>
            </a:pPr>
            <a:r>
              <a:rPr lang="en-US" sz="5100" dirty="0" smtClean="0">
                <a:latin typeface="Times New Roman" panose="02020603050405020304" pitchFamily="18" charset="0"/>
                <a:cs typeface="Times New Roman" panose="02020603050405020304" pitchFamily="18" charset="0"/>
              </a:rPr>
              <a:t> </a:t>
            </a:r>
            <a:r>
              <a:rPr lang="en-US" sz="5100" b="1" dirty="0" smtClean="0">
                <a:solidFill>
                  <a:srgbClr val="002060"/>
                </a:solidFill>
                <a:latin typeface="Times New Roman" panose="02020603050405020304" pitchFamily="18" charset="0"/>
                <a:cs typeface="Times New Roman" panose="02020603050405020304" pitchFamily="18" charset="0"/>
              </a:rPr>
              <a:t>And also inflammation define as </a:t>
            </a:r>
            <a:r>
              <a:rPr lang="en-US" sz="5100" b="1" dirty="0" smtClean="0">
                <a:solidFill>
                  <a:srgbClr val="002060"/>
                </a:solidFill>
                <a:effectLst/>
                <a:latin typeface="Times New Roman" panose="02020603050405020304" pitchFamily="18" charset="0"/>
                <a:ea typeface="Calibri"/>
                <a:cs typeface="Times New Roman" panose="02020603050405020304" pitchFamily="18" charset="0"/>
              </a:rPr>
              <a:t>apart of the complex </a:t>
            </a:r>
            <a:r>
              <a:rPr lang="en-US" sz="5100" b="1" dirty="0" smtClean="0">
                <a:solidFill>
                  <a:srgbClr val="FF0000"/>
                </a:solidFill>
                <a:effectLst/>
                <a:latin typeface="Times New Roman" panose="02020603050405020304" pitchFamily="18" charset="0"/>
                <a:ea typeface="Calibri"/>
                <a:cs typeface="Times New Roman" panose="02020603050405020304" pitchFamily="18" charset="0"/>
              </a:rPr>
              <a:t>biological and a protective response </a:t>
            </a:r>
            <a:r>
              <a:rPr lang="en-US" sz="5100" b="1" dirty="0" smtClean="0">
                <a:solidFill>
                  <a:srgbClr val="002060"/>
                </a:solidFill>
                <a:effectLst/>
                <a:latin typeface="Times New Roman" panose="02020603050405020304" pitchFamily="18" charset="0"/>
                <a:ea typeface="Calibri"/>
                <a:cs typeface="Times New Roman" panose="02020603050405020304" pitchFamily="18" charset="0"/>
              </a:rPr>
              <a:t>of body tissues to harmful stimuli, such as pathogens, damaged cells, or irritants. It involves immune cells, blood vessels, and molecular mediators</a:t>
            </a:r>
            <a:r>
              <a:rPr lang="en-US" sz="3100" dirty="0" smtClean="0">
                <a:effectLst/>
                <a:latin typeface="Times New Roman" panose="02020603050405020304" pitchFamily="18" charset="0"/>
                <a:ea typeface="Calibri"/>
                <a:cs typeface="Times New Roman" panose="02020603050405020304" pitchFamily="18" charset="0"/>
              </a:rPr>
              <a:t>.</a:t>
            </a:r>
            <a:endParaRPr lang="en-US" sz="3100" dirty="0">
              <a:latin typeface="Times New Roman" panose="02020603050405020304" pitchFamily="18" charset="0"/>
              <a:ea typeface="Calibri"/>
              <a:cs typeface="Times New Roman" panose="02020603050405020304" pitchFamily="18" charset="0"/>
            </a:endParaRPr>
          </a:p>
          <a:p>
            <a:pPr marL="0" indent="0">
              <a:buNone/>
            </a:pPr>
            <a:r>
              <a:rPr lang="en-US" sz="3100" dirty="0" smtClean="0">
                <a:latin typeface="Times New Roman" panose="02020603050405020304" pitchFamily="18" charset="0"/>
                <a:cs typeface="Times New Roman" panose="02020603050405020304" pitchFamily="18" charset="0"/>
              </a:rPr>
              <a:t> </a:t>
            </a:r>
            <a:endParaRPr lang="en-US" sz="3100" b="0" i="0" dirty="0" smtClean="0">
              <a:effectLst/>
              <a:latin typeface="Times New Roman" panose="02020603050405020304" pitchFamily="18" charset="0"/>
              <a:cs typeface="Times New Roman" panose="02020603050405020304" pitchFamily="18" charset="0"/>
            </a:endParaRPr>
          </a:p>
          <a:p>
            <a:pPr marL="0" indent="0">
              <a:buNone/>
            </a:pPr>
            <a:endParaRPr lang="en-US" sz="3100" dirty="0">
              <a:latin typeface="Times New Roman" panose="02020603050405020304" pitchFamily="18" charset="0"/>
              <a:cs typeface="Times New Roman" panose="02020603050405020304" pitchFamily="18" charset="0"/>
            </a:endParaRPr>
          </a:p>
        </p:txBody>
      </p:sp>
      <p:sp>
        <p:nvSpPr>
          <p:cNvPr id="6" name="مستطيل مستدير الزوايا 5"/>
          <p:cNvSpPr/>
          <p:nvPr/>
        </p:nvSpPr>
        <p:spPr>
          <a:xfrm>
            <a:off x="0" y="0"/>
            <a:ext cx="9144000" cy="1600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bg1"/>
                </a:solidFill>
                <a:latin typeface="arial"/>
              </a:rPr>
              <a:t> </a:t>
            </a:r>
            <a:r>
              <a:rPr lang="en-US" sz="6700" dirty="0">
                <a:solidFill>
                  <a:schemeClr val="bg1"/>
                </a:solidFill>
                <a:latin typeface="Times New Roman" panose="02020603050405020304" pitchFamily="18" charset="0"/>
                <a:cs typeface="Times New Roman" panose="02020603050405020304" pitchFamily="18" charset="0"/>
              </a:rPr>
              <a:t>Inflammation</a:t>
            </a:r>
            <a:r>
              <a:rPr lang="en-US" sz="5100" dirty="0">
                <a:solidFill>
                  <a:schemeClr val="bg1"/>
                </a:solidFill>
                <a:latin typeface="Times New Roman" panose="02020603050405020304" pitchFamily="18" charset="0"/>
                <a:cs typeface="Times New Roman" panose="02020603050405020304" pitchFamily="18" charset="0"/>
              </a:rPr>
              <a:t> </a:t>
            </a:r>
            <a:endParaRPr lang="en-US" dirty="0">
              <a:solidFill>
                <a:schemeClr val="bg1"/>
              </a:solidFill>
            </a:endParaRPr>
          </a:p>
        </p:txBody>
      </p:sp>
    </p:spTree>
    <p:extLst>
      <p:ext uri="{BB962C8B-B14F-4D97-AF65-F5344CB8AC3E}">
        <p14:creationId xmlns:p14="http://schemas.microsoft.com/office/powerpoint/2010/main" val="2939361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wheel(1)">
                                      <p:cBhvr>
                                        <p:cTn id="7" dur="10000"/>
                                        <p:tgtEl>
                                          <p:spTgt spid="5">
                                            <p:bg/>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wheel(1)">
                                      <p:cBhvr>
                                        <p:cTn id="12" dur="100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wheel(1)">
                                      <p:cBhvr>
                                        <p:cTn id="17" dur="100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wheel(1)">
                                      <p:cBhvr>
                                        <p:cTn id="22" dur="10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417638"/>
          </a:xfrm>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en-US" b="1" dirty="0">
                <a:solidFill>
                  <a:schemeClr val="bg1"/>
                </a:solidFill>
                <a:latin typeface="Times New Roman"/>
                <a:ea typeface="Calibri"/>
              </a:rPr>
              <a:t>Type of defenses</a:t>
            </a:r>
            <a:endParaRPr lang="en-US" b="1" dirty="0">
              <a:solidFill>
                <a:schemeClr val="bg1"/>
              </a:solidFill>
            </a:endParaRPr>
          </a:p>
        </p:txBody>
      </p:sp>
      <p:sp>
        <p:nvSpPr>
          <p:cNvPr id="3" name="عنصر نائب للمحتوى 2"/>
          <p:cNvSpPr>
            <a:spLocks noGrp="1"/>
          </p:cNvSpPr>
          <p:nvPr>
            <p:ph idx="1"/>
          </p:nvPr>
        </p:nvSpPr>
        <p:spPr>
          <a:xfrm>
            <a:off x="76200" y="1447800"/>
            <a:ext cx="9067800" cy="5410200"/>
          </a:xfrm>
        </p:spPr>
        <p:style>
          <a:lnRef idx="1">
            <a:schemeClr val="accent3"/>
          </a:lnRef>
          <a:fillRef idx="2">
            <a:schemeClr val="accent3"/>
          </a:fillRef>
          <a:effectRef idx="1">
            <a:schemeClr val="accent3"/>
          </a:effectRef>
          <a:fontRef idx="minor">
            <a:schemeClr val="dk1"/>
          </a:fontRef>
        </p:style>
        <p:txBody>
          <a:bodyPr>
            <a:normAutofit/>
          </a:bodyPr>
          <a:lstStyle/>
          <a:p>
            <a:pPr marL="0" indent="0" algn="just">
              <a:lnSpc>
                <a:spcPct val="150000"/>
              </a:lnSpc>
              <a:spcBef>
                <a:spcPts val="0"/>
              </a:spcBef>
              <a:spcAft>
                <a:spcPts val="1000"/>
              </a:spcAft>
              <a:buNone/>
            </a:pPr>
            <a:r>
              <a:rPr lang="en-US" dirty="0" smtClean="0">
                <a:solidFill>
                  <a:srgbClr val="FF0000"/>
                </a:solidFill>
                <a:latin typeface="Times New Roman"/>
                <a:ea typeface="Calibri"/>
              </a:rPr>
              <a:t> </a:t>
            </a:r>
            <a:r>
              <a:rPr lang="en-US" b="1" dirty="0" smtClean="0">
                <a:solidFill>
                  <a:srgbClr val="FF0000"/>
                </a:solidFill>
                <a:latin typeface="Times New Roman"/>
                <a:ea typeface="Calibri"/>
              </a:rPr>
              <a:t>First</a:t>
            </a:r>
            <a:r>
              <a:rPr lang="en-US" dirty="0" smtClean="0">
                <a:solidFill>
                  <a:srgbClr val="FF0000"/>
                </a:solidFill>
                <a:latin typeface="Times New Roman"/>
                <a:ea typeface="Calibri"/>
              </a:rPr>
              <a:t> - </a:t>
            </a:r>
            <a:r>
              <a:rPr lang="en-US" b="1" dirty="0" smtClean="0">
                <a:solidFill>
                  <a:srgbClr val="FF0000"/>
                </a:solidFill>
                <a:latin typeface="Times New Roman"/>
                <a:ea typeface="Calibri"/>
              </a:rPr>
              <a:t>Non-Specific defenses</a:t>
            </a:r>
          </a:p>
          <a:p>
            <a:pPr marL="0" indent="0" algn="just">
              <a:lnSpc>
                <a:spcPct val="150000"/>
              </a:lnSpc>
              <a:spcBef>
                <a:spcPts val="0"/>
              </a:spcBef>
              <a:spcAft>
                <a:spcPts val="1000"/>
              </a:spcAft>
              <a:buNone/>
            </a:pPr>
            <a:r>
              <a:rPr lang="en-US" dirty="0" smtClean="0">
                <a:solidFill>
                  <a:srgbClr val="FF0000"/>
                </a:solidFill>
                <a:latin typeface="Times New Roman"/>
                <a:ea typeface="Calibri"/>
              </a:rPr>
              <a:t> </a:t>
            </a:r>
            <a:r>
              <a:rPr lang="en-US" b="1" dirty="0" smtClean="0">
                <a:solidFill>
                  <a:srgbClr val="222222"/>
                </a:solidFill>
                <a:latin typeface="Times New Roman"/>
                <a:ea typeface="Calibri"/>
                <a:cs typeface="Arial"/>
              </a:rPr>
              <a:t>Defenses </a:t>
            </a:r>
            <a:r>
              <a:rPr lang="en-US" b="1" dirty="0">
                <a:solidFill>
                  <a:srgbClr val="222222"/>
                </a:solidFill>
                <a:latin typeface="Times New Roman"/>
                <a:ea typeface="Calibri"/>
                <a:cs typeface="Arial"/>
              </a:rPr>
              <a:t>Against Infection. Natural barriers and the immune system defend the body against organisms that can cause infection. Natural barriers include the skin, mucous membranes, tears, earwax, mucus, and stomach acid. Also, the normal flow of urine washes out microorganisms that enter the urinary tract.</a:t>
            </a:r>
            <a:endParaRPr lang="en-US" sz="2400" b="1" dirty="0">
              <a:ea typeface="Calibri"/>
              <a:cs typeface="Arial"/>
            </a:endParaRPr>
          </a:p>
        </p:txBody>
      </p:sp>
    </p:spTree>
    <p:extLst>
      <p:ext uri="{BB962C8B-B14F-4D97-AF65-F5344CB8AC3E}">
        <p14:creationId xmlns:p14="http://schemas.microsoft.com/office/powerpoint/2010/main" val="35239902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0" y="228600"/>
            <a:ext cx="9144000" cy="6629400"/>
          </a:xfrm>
        </p:spPr>
        <p:style>
          <a:lnRef idx="1">
            <a:schemeClr val="accent3"/>
          </a:lnRef>
          <a:fillRef idx="2">
            <a:schemeClr val="accent3"/>
          </a:fillRef>
          <a:effectRef idx="1">
            <a:schemeClr val="accent3"/>
          </a:effectRef>
          <a:fontRef idx="minor">
            <a:schemeClr val="dk1"/>
          </a:fontRef>
        </p:style>
        <p:txBody>
          <a:bodyPr>
            <a:normAutofit fontScale="92500"/>
          </a:bodyPr>
          <a:lstStyle/>
          <a:p>
            <a:pPr marL="0" indent="0" algn="just">
              <a:lnSpc>
                <a:spcPct val="115000"/>
              </a:lnSpc>
              <a:spcBef>
                <a:spcPts val="1000"/>
              </a:spcBef>
              <a:buNone/>
            </a:pPr>
            <a:r>
              <a:rPr lang="en-US" b="1" i="1" dirty="0" err="1" smtClean="0">
                <a:solidFill>
                  <a:srgbClr val="000000"/>
                </a:solidFill>
                <a:latin typeface="Times New Roman"/>
                <a:ea typeface="Times New Roman"/>
                <a:cs typeface="Times New Roman"/>
              </a:rPr>
              <a:t>Second:Humoral</a:t>
            </a:r>
            <a:r>
              <a:rPr lang="en-US" b="1" i="1" dirty="0" smtClean="0">
                <a:solidFill>
                  <a:srgbClr val="000000"/>
                </a:solidFill>
                <a:latin typeface="Times New Roman"/>
                <a:ea typeface="Times New Roman"/>
                <a:cs typeface="Times New Roman"/>
              </a:rPr>
              <a:t> Defense</a:t>
            </a:r>
            <a:endParaRPr lang="en-US" sz="2400" b="1" i="1" dirty="0" smtClean="0">
              <a:solidFill>
                <a:srgbClr val="4F81BD"/>
              </a:solidFill>
              <a:latin typeface="Cambria"/>
              <a:ea typeface="Times New Roman"/>
              <a:cs typeface="Times New Roman"/>
            </a:endParaRPr>
          </a:p>
          <a:p>
            <a:pPr marL="0" indent="0" algn="just">
              <a:spcBef>
                <a:spcPts val="0"/>
              </a:spcBef>
              <a:spcAft>
                <a:spcPts val="1000"/>
              </a:spcAft>
              <a:buNone/>
            </a:pPr>
            <a:r>
              <a:rPr lang="en-US" sz="2200" dirty="0">
                <a:solidFill>
                  <a:srgbClr val="000000"/>
                </a:solidFill>
                <a:latin typeface="Times New Roman"/>
                <a:ea typeface="Times New Roman"/>
                <a:cs typeface="Arial"/>
              </a:rPr>
              <a:t>T</a:t>
            </a:r>
            <a:r>
              <a:rPr lang="en-US" sz="2200" dirty="0" smtClean="0">
                <a:solidFill>
                  <a:srgbClr val="000000"/>
                </a:solidFill>
                <a:latin typeface="Times New Roman"/>
                <a:ea typeface="Times New Roman"/>
                <a:cs typeface="Arial"/>
              </a:rPr>
              <a:t>his line </a:t>
            </a:r>
            <a:r>
              <a:rPr lang="en-US" sz="2200" dirty="0">
                <a:solidFill>
                  <a:srgbClr val="000000"/>
                </a:solidFill>
                <a:latin typeface="Times New Roman"/>
                <a:ea typeface="Times New Roman"/>
                <a:cs typeface="Arial"/>
              </a:rPr>
              <a:t>of defense against infection specifically targets molecules called</a:t>
            </a:r>
            <a:r>
              <a:rPr lang="en-US" sz="2200" b="1" dirty="0">
                <a:solidFill>
                  <a:srgbClr val="FF0000"/>
                </a:solidFill>
                <a:latin typeface="Times New Roman"/>
                <a:ea typeface="Times New Roman"/>
                <a:cs typeface="Arial"/>
              </a:rPr>
              <a:t> antigens</a:t>
            </a:r>
            <a:r>
              <a:rPr lang="en-US" sz="2200" dirty="0">
                <a:solidFill>
                  <a:srgbClr val="000000"/>
                </a:solidFill>
                <a:latin typeface="Times New Roman"/>
                <a:ea typeface="Times New Roman"/>
                <a:cs typeface="Arial"/>
              </a:rPr>
              <a:t> </a:t>
            </a:r>
            <a:r>
              <a:rPr lang="en-US" sz="2200" dirty="0" smtClean="0">
                <a:solidFill>
                  <a:srgbClr val="000000"/>
                </a:solidFill>
                <a:latin typeface="Times New Roman"/>
                <a:ea typeface="Times New Roman"/>
                <a:cs typeface="Arial"/>
              </a:rPr>
              <a:t> </a:t>
            </a:r>
            <a:r>
              <a:rPr lang="en-US" sz="2200" dirty="0">
                <a:solidFill>
                  <a:srgbClr val="222222"/>
                </a:solidFill>
                <a:latin typeface="arial"/>
              </a:rPr>
              <a:t> </a:t>
            </a:r>
            <a:r>
              <a:rPr lang="en-US" sz="2200" b="1" dirty="0">
                <a:solidFill>
                  <a:srgbClr val="FF0000"/>
                </a:solidFill>
                <a:latin typeface="arial"/>
              </a:rPr>
              <a:t>B cells are primarily responsible for humoral immunity (relating to antibodies</a:t>
            </a:r>
            <a:r>
              <a:rPr lang="en-US" sz="2200" dirty="0">
                <a:solidFill>
                  <a:srgbClr val="222222"/>
                </a:solidFill>
                <a:latin typeface="arial"/>
              </a:rPr>
              <a:t>).</a:t>
            </a:r>
            <a:r>
              <a:rPr lang="en-US" sz="2200" dirty="0" smtClean="0">
                <a:solidFill>
                  <a:srgbClr val="000000"/>
                </a:solidFill>
                <a:latin typeface="Times New Roman"/>
                <a:ea typeface="Times New Roman"/>
                <a:cs typeface="Arial"/>
              </a:rPr>
              <a:t>The </a:t>
            </a:r>
            <a:r>
              <a:rPr lang="en-US" sz="2200" dirty="0">
                <a:solidFill>
                  <a:srgbClr val="000000"/>
                </a:solidFill>
                <a:latin typeface="Times New Roman"/>
                <a:ea typeface="Times New Roman"/>
                <a:cs typeface="Arial"/>
              </a:rPr>
              <a:t>molecules responsible for humoral immunity to disease are called </a:t>
            </a:r>
            <a:r>
              <a:rPr lang="en-US" sz="2200" b="1" dirty="0">
                <a:solidFill>
                  <a:srgbClr val="000000"/>
                </a:solidFill>
                <a:latin typeface="Times New Roman"/>
                <a:ea typeface="Times New Roman"/>
                <a:cs typeface="Arial"/>
              </a:rPr>
              <a:t>immunoglobulins</a:t>
            </a:r>
            <a:r>
              <a:rPr lang="en-US" sz="2200" dirty="0">
                <a:solidFill>
                  <a:srgbClr val="000000"/>
                </a:solidFill>
                <a:latin typeface="Times New Roman"/>
                <a:ea typeface="Times New Roman"/>
                <a:cs typeface="Arial"/>
              </a:rPr>
              <a:t>, also </a:t>
            </a:r>
            <a:r>
              <a:rPr lang="en-US" sz="2200" dirty="0" smtClean="0">
                <a:solidFill>
                  <a:srgbClr val="000000"/>
                </a:solidFill>
                <a:latin typeface="Times New Roman"/>
                <a:ea typeface="Times New Roman"/>
                <a:cs typeface="Arial"/>
              </a:rPr>
              <a:t>known </a:t>
            </a:r>
            <a:r>
              <a:rPr lang="en-US" sz="2200" dirty="0">
                <a:solidFill>
                  <a:srgbClr val="000000"/>
                </a:solidFill>
                <a:latin typeface="Times New Roman"/>
                <a:ea typeface="Times New Roman"/>
                <a:cs typeface="Arial"/>
              </a:rPr>
              <a:t>as</a:t>
            </a:r>
            <a:r>
              <a:rPr lang="en-US" sz="2200" dirty="0">
                <a:solidFill>
                  <a:srgbClr val="FF0000"/>
                </a:solidFill>
                <a:latin typeface="Times New Roman"/>
                <a:ea typeface="Times New Roman"/>
                <a:cs typeface="Arial"/>
              </a:rPr>
              <a:t> </a:t>
            </a:r>
            <a:r>
              <a:rPr lang="en-US" sz="2200" b="1" dirty="0" err="1" smtClean="0">
                <a:solidFill>
                  <a:srgbClr val="FF0000"/>
                </a:solidFill>
                <a:latin typeface="Times New Roman"/>
                <a:ea typeface="Times New Roman"/>
                <a:cs typeface="Arial"/>
              </a:rPr>
              <a:t>antibodies</a:t>
            </a:r>
            <a:r>
              <a:rPr lang="en-US" sz="2200" dirty="0" err="1" smtClean="0">
                <a:solidFill>
                  <a:srgbClr val="FF0000"/>
                </a:solidFill>
                <a:latin typeface="Times New Roman"/>
                <a:ea typeface="Times New Roman"/>
                <a:cs typeface="Arial"/>
              </a:rPr>
              <a:t>,</a:t>
            </a:r>
            <a:r>
              <a:rPr lang="en-US" sz="2200" dirty="0" err="1" smtClean="0">
                <a:solidFill>
                  <a:schemeClr val="tx1"/>
                </a:solidFill>
                <a:latin typeface="Times New Roman"/>
                <a:ea typeface="Times New Roman"/>
                <a:cs typeface="Arial"/>
              </a:rPr>
              <a:t>They</a:t>
            </a:r>
            <a:r>
              <a:rPr lang="en-US" sz="2200" dirty="0" smtClean="0">
                <a:solidFill>
                  <a:srgbClr val="FF0000"/>
                </a:solidFill>
                <a:latin typeface="Times New Roman"/>
                <a:ea typeface="Times New Roman"/>
                <a:cs typeface="Arial"/>
              </a:rPr>
              <a:t> </a:t>
            </a:r>
            <a:r>
              <a:rPr lang="en-US" sz="2200" dirty="0" smtClean="0">
                <a:solidFill>
                  <a:srgbClr val="000000"/>
                </a:solidFill>
                <a:latin typeface="Times New Roman"/>
                <a:ea typeface="Times New Roman"/>
                <a:cs typeface="Arial"/>
              </a:rPr>
              <a:t>are </a:t>
            </a:r>
            <a:r>
              <a:rPr lang="en-US" sz="2200" dirty="0">
                <a:solidFill>
                  <a:srgbClr val="000000"/>
                </a:solidFill>
                <a:latin typeface="Times New Roman"/>
                <a:ea typeface="Times New Roman"/>
                <a:cs typeface="Arial"/>
              </a:rPr>
              <a:t>proteinaceous cell </a:t>
            </a:r>
            <a:r>
              <a:rPr lang="en-US" sz="2200" dirty="0" smtClean="0">
                <a:solidFill>
                  <a:srgbClr val="000000"/>
                </a:solidFill>
                <a:latin typeface="Times New Roman"/>
                <a:ea typeface="Times New Roman"/>
                <a:cs typeface="Arial"/>
              </a:rPr>
              <a:t>markers.</a:t>
            </a:r>
            <a:r>
              <a:rPr lang="en-US" sz="2200" dirty="0">
                <a:solidFill>
                  <a:srgbClr val="2E2E2E"/>
                </a:solidFill>
                <a:latin typeface="NexusSans"/>
              </a:rPr>
              <a:t> </a:t>
            </a:r>
            <a:r>
              <a:rPr lang="en-US" sz="2200" b="1" dirty="0">
                <a:solidFill>
                  <a:srgbClr val="FF0000"/>
                </a:solidFill>
                <a:latin typeface="NexusSans"/>
              </a:rPr>
              <a:t>humoral response mainly protects against </a:t>
            </a:r>
            <a:r>
              <a:rPr lang="en-US" sz="2200" b="1" dirty="0" smtClean="0">
                <a:solidFill>
                  <a:srgbClr val="FF0000"/>
                </a:solidFill>
                <a:latin typeface="NexusSans"/>
              </a:rPr>
              <a:t>extracellular pathogens </a:t>
            </a:r>
            <a:r>
              <a:rPr lang="en-US" sz="2200" b="1" dirty="0">
                <a:solidFill>
                  <a:srgbClr val="FF0000"/>
                </a:solidFill>
                <a:latin typeface="NexusSans"/>
              </a:rPr>
              <a:t>and toxins </a:t>
            </a:r>
            <a:endParaRPr lang="en-US" sz="2200" b="1" dirty="0" smtClean="0">
              <a:solidFill>
                <a:srgbClr val="FF0000"/>
              </a:solidFill>
              <a:latin typeface="Times New Roman"/>
              <a:ea typeface="Times New Roman"/>
              <a:cs typeface="Arial"/>
            </a:endParaRPr>
          </a:p>
          <a:p>
            <a:pPr marL="0" indent="0" algn="just">
              <a:spcBef>
                <a:spcPts val="0"/>
              </a:spcBef>
              <a:spcAft>
                <a:spcPts val="1000"/>
              </a:spcAft>
              <a:buNone/>
            </a:pPr>
            <a:r>
              <a:rPr lang="en-US" sz="2400" b="1" dirty="0">
                <a:solidFill>
                  <a:srgbClr val="7030A0"/>
                </a:solidFill>
                <a:latin typeface="Times New Roman"/>
                <a:ea typeface="Times New Roman"/>
              </a:rPr>
              <a:t>There are five major classes of </a:t>
            </a:r>
            <a:r>
              <a:rPr lang="en-US" sz="2400" b="1" dirty="0" smtClean="0">
                <a:solidFill>
                  <a:srgbClr val="7030A0"/>
                </a:solidFill>
                <a:latin typeface="Times New Roman"/>
                <a:ea typeface="Times New Roman"/>
              </a:rPr>
              <a:t>immunoglobulins</a:t>
            </a:r>
          </a:p>
          <a:p>
            <a:pPr marL="0" indent="0" algn="just">
              <a:spcBef>
                <a:spcPts val="0"/>
              </a:spcBef>
              <a:spcAft>
                <a:spcPts val="1000"/>
              </a:spcAft>
              <a:buNone/>
            </a:pPr>
            <a:r>
              <a:rPr lang="en-US" sz="2400" b="1" dirty="0" smtClean="0">
                <a:solidFill>
                  <a:srgbClr val="000000"/>
                </a:solidFill>
                <a:latin typeface="Times New Roman"/>
                <a:ea typeface="Times New Roman"/>
              </a:rPr>
              <a:t>1- Immunoglobulin</a:t>
            </a:r>
            <a:r>
              <a:rPr lang="en-US" sz="2400" dirty="0">
                <a:solidFill>
                  <a:srgbClr val="000000"/>
                </a:solidFill>
                <a:latin typeface="Times New Roman"/>
                <a:ea typeface="Times New Roman"/>
              </a:rPr>
              <a:t> </a:t>
            </a:r>
            <a:r>
              <a:rPr lang="en-US" sz="2400" b="1" dirty="0">
                <a:solidFill>
                  <a:srgbClr val="000000"/>
                </a:solidFill>
                <a:latin typeface="Times New Roman"/>
                <a:ea typeface="Times New Roman"/>
              </a:rPr>
              <a:t>G</a:t>
            </a:r>
            <a:r>
              <a:rPr lang="en-US" sz="2400" dirty="0">
                <a:solidFill>
                  <a:srgbClr val="000000"/>
                </a:solidFill>
                <a:latin typeface="Times New Roman"/>
                <a:ea typeface="Times New Roman"/>
              </a:rPr>
              <a:t> (</a:t>
            </a:r>
            <a:r>
              <a:rPr lang="en-US" sz="2400" b="1" dirty="0">
                <a:solidFill>
                  <a:srgbClr val="000000"/>
                </a:solidFill>
                <a:latin typeface="Times New Roman"/>
                <a:ea typeface="Times New Roman"/>
              </a:rPr>
              <a:t>IgG</a:t>
            </a:r>
            <a:r>
              <a:rPr lang="en-US" sz="2400" dirty="0">
                <a:solidFill>
                  <a:srgbClr val="000000"/>
                </a:solidFill>
                <a:latin typeface="Times New Roman"/>
                <a:ea typeface="Times New Roman"/>
              </a:rPr>
              <a:t>) </a:t>
            </a:r>
            <a:r>
              <a:rPr lang="en-US" sz="2400" dirty="0" smtClean="0">
                <a:solidFill>
                  <a:srgbClr val="000000"/>
                </a:solidFill>
                <a:latin typeface="Times New Roman"/>
                <a:ea typeface="Times New Roman"/>
              </a:rPr>
              <a:t>accounting </a:t>
            </a:r>
            <a:r>
              <a:rPr lang="en-US" sz="2400" dirty="0">
                <a:solidFill>
                  <a:srgbClr val="000000"/>
                </a:solidFill>
                <a:latin typeface="Times New Roman"/>
                <a:ea typeface="Times New Roman"/>
              </a:rPr>
              <a:t>for over 80% of all of the circulating </a:t>
            </a:r>
            <a:r>
              <a:rPr lang="en-US" sz="2400" dirty="0" smtClean="0">
                <a:solidFill>
                  <a:srgbClr val="000000"/>
                </a:solidFill>
                <a:latin typeface="Times New Roman"/>
                <a:ea typeface="Times New Roman"/>
              </a:rPr>
              <a:t>immunoglobulins.</a:t>
            </a:r>
          </a:p>
          <a:p>
            <a:pPr marL="0" indent="0" algn="just">
              <a:spcBef>
                <a:spcPts val="0"/>
              </a:spcBef>
              <a:spcAft>
                <a:spcPts val="1000"/>
              </a:spcAft>
              <a:buNone/>
            </a:pPr>
            <a:r>
              <a:rPr lang="en-US" sz="2400" b="1" dirty="0" smtClean="0">
                <a:solidFill>
                  <a:srgbClr val="000000"/>
                </a:solidFill>
                <a:latin typeface="Times New Roman"/>
                <a:ea typeface="Times New Roman"/>
                <a:cs typeface="Arial"/>
              </a:rPr>
              <a:t>2- </a:t>
            </a:r>
            <a:r>
              <a:rPr lang="en-US" sz="2400" b="1" dirty="0">
                <a:solidFill>
                  <a:srgbClr val="000000"/>
                </a:solidFill>
                <a:latin typeface="Times New Roman"/>
                <a:ea typeface="Times New Roman"/>
              </a:rPr>
              <a:t>Immunoglobulin</a:t>
            </a:r>
            <a:r>
              <a:rPr lang="en-US" sz="2400" dirty="0">
                <a:solidFill>
                  <a:srgbClr val="000000"/>
                </a:solidFill>
                <a:latin typeface="Times New Roman"/>
                <a:ea typeface="Times New Roman"/>
              </a:rPr>
              <a:t> </a:t>
            </a:r>
            <a:r>
              <a:rPr lang="en-US" sz="2400" b="1" dirty="0">
                <a:solidFill>
                  <a:srgbClr val="000000"/>
                </a:solidFill>
                <a:latin typeface="Times New Roman"/>
                <a:ea typeface="Times New Roman"/>
              </a:rPr>
              <a:t>A</a:t>
            </a:r>
            <a:r>
              <a:rPr lang="en-US" sz="2400" dirty="0">
                <a:solidFill>
                  <a:srgbClr val="000000"/>
                </a:solidFill>
                <a:latin typeface="Times New Roman"/>
                <a:ea typeface="Times New Roman"/>
              </a:rPr>
              <a:t> (</a:t>
            </a:r>
            <a:r>
              <a:rPr lang="en-US" sz="2400" b="1" dirty="0">
                <a:solidFill>
                  <a:srgbClr val="000000"/>
                </a:solidFill>
                <a:latin typeface="Times New Roman"/>
                <a:ea typeface="Times New Roman"/>
              </a:rPr>
              <a:t>IgA</a:t>
            </a:r>
            <a:r>
              <a:rPr lang="en-US" sz="2400" dirty="0">
                <a:solidFill>
                  <a:srgbClr val="000000"/>
                </a:solidFill>
                <a:latin typeface="Times New Roman"/>
                <a:ea typeface="Times New Roman"/>
              </a:rPr>
              <a:t>) composes about 15% of the circulating </a:t>
            </a:r>
            <a:r>
              <a:rPr lang="en-US" sz="2400" dirty="0" smtClean="0">
                <a:solidFill>
                  <a:srgbClr val="000000"/>
                </a:solidFill>
                <a:latin typeface="Times New Roman"/>
                <a:ea typeface="Times New Roman"/>
              </a:rPr>
              <a:t>antibodies.</a:t>
            </a:r>
          </a:p>
          <a:p>
            <a:pPr marL="0" indent="0" algn="just">
              <a:spcBef>
                <a:spcPts val="0"/>
              </a:spcBef>
              <a:spcAft>
                <a:spcPts val="1000"/>
              </a:spcAft>
              <a:buNone/>
            </a:pPr>
            <a:r>
              <a:rPr lang="en-US" sz="2400" dirty="0" smtClean="0">
                <a:solidFill>
                  <a:srgbClr val="000000"/>
                </a:solidFill>
                <a:latin typeface="Times New Roman"/>
                <a:ea typeface="Times New Roman"/>
              </a:rPr>
              <a:t>3-</a:t>
            </a:r>
            <a:r>
              <a:rPr lang="en-US" sz="2400" dirty="0">
                <a:solidFill>
                  <a:srgbClr val="000000"/>
                </a:solidFill>
                <a:latin typeface="Times New Roman"/>
                <a:ea typeface="Times New Roman"/>
              </a:rPr>
              <a:t>   </a:t>
            </a:r>
            <a:r>
              <a:rPr lang="en-US" sz="2400" b="1" dirty="0" smtClean="0">
                <a:solidFill>
                  <a:srgbClr val="000000"/>
                </a:solidFill>
                <a:latin typeface="Times New Roman"/>
                <a:ea typeface="Times New Roman"/>
              </a:rPr>
              <a:t>Immunoglobulin</a:t>
            </a:r>
            <a:r>
              <a:rPr lang="en-US" sz="2400" dirty="0">
                <a:solidFill>
                  <a:srgbClr val="000000"/>
                </a:solidFill>
                <a:latin typeface="Times New Roman"/>
                <a:ea typeface="Times New Roman"/>
              </a:rPr>
              <a:t> </a:t>
            </a:r>
            <a:r>
              <a:rPr lang="en-US" sz="2400" b="1" dirty="0">
                <a:solidFill>
                  <a:srgbClr val="000000"/>
                </a:solidFill>
                <a:latin typeface="Times New Roman"/>
                <a:ea typeface="Times New Roman"/>
              </a:rPr>
              <a:t>E</a:t>
            </a:r>
            <a:r>
              <a:rPr lang="en-US" sz="2400" dirty="0">
                <a:solidFill>
                  <a:srgbClr val="000000"/>
                </a:solidFill>
                <a:latin typeface="Times New Roman"/>
                <a:ea typeface="Times New Roman"/>
              </a:rPr>
              <a:t> (</a:t>
            </a:r>
            <a:r>
              <a:rPr lang="en-US" sz="2400" b="1" dirty="0" err="1">
                <a:solidFill>
                  <a:srgbClr val="000000"/>
                </a:solidFill>
                <a:latin typeface="Times New Roman"/>
                <a:ea typeface="Times New Roman"/>
              </a:rPr>
              <a:t>IgE</a:t>
            </a:r>
            <a:r>
              <a:rPr lang="en-US" sz="2400" dirty="0">
                <a:solidFill>
                  <a:srgbClr val="000000"/>
                </a:solidFill>
                <a:latin typeface="Times New Roman"/>
                <a:ea typeface="Times New Roman"/>
              </a:rPr>
              <a:t>) has a structure similar to that of </a:t>
            </a:r>
            <a:r>
              <a:rPr lang="en-US" sz="2400" dirty="0" smtClean="0">
                <a:solidFill>
                  <a:srgbClr val="000000"/>
                </a:solidFill>
                <a:latin typeface="Times New Roman"/>
                <a:ea typeface="Times New Roman"/>
              </a:rPr>
              <a:t>IgG.</a:t>
            </a:r>
          </a:p>
          <a:p>
            <a:pPr marL="0" indent="0" algn="just">
              <a:spcBef>
                <a:spcPts val="0"/>
              </a:spcBef>
              <a:spcAft>
                <a:spcPts val="1000"/>
              </a:spcAft>
              <a:buNone/>
            </a:pPr>
            <a:r>
              <a:rPr lang="en-US" sz="2400" dirty="0" smtClean="0">
                <a:solidFill>
                  <a:srgbClr val="000000"/>
                </a:solidFill>
                <a:latin typeface="Times New Roman"/>
                <a:ea typeface="Times New Roman"/>
              </a:rPr>
              <a:t>4- </a:t>
            </a:r>
            <a:r>
              <a:rPr lang="en-US" sz="2400" b="1" dirty="0" smtClean="0">
                <a:solidFill>
                  <a:srgbClr val="000000"/>
                </a:solidFill>
                <a:latin typeface="Times New Roman"/>
                <a:ea typeface="Times New Roman"/>
              </a:rPr>
              <a:t>Immunoglobulin</a:t>
            </a:r>
            <a:r>
              <a:rPr lang="en-US" sz="2400" dirty="0">
                <a:solidFill>
                  <a:srgbClr val="000000"/>
                </a:solidFill>
                <a:latin typeface="Times New Roman"/>
                <a:ea typeface="Times New Roman"/>
              </a:rPr>
              <a:t> </a:t>
            </a:r>
            <a:r>
              <a:rPr lang="en-US" sz="2400" b="1" dirty="0">
                <a:solidFill>
                  <a:srgbClr val="000000"/>
                </a:solidFill>
                <a:latin typeface="Times New Roman"/>
                <a:ea typeface="Times New Roman"/>
              </a:rPr>
              <a:t>D</a:t>
            </a:r>
            <a:r>
              <a:rPr lang="en-US" sz="2400" dirty="0">
                <a:solidFill>
                  <a:srgbClr val="000000"/>
                </a:solidFill>
                <a:latin typeface="Times New Roman"/>
                <a:ea typeface="Times New Roman"/>
              </a:rPr>
              <a:t> (</a:t>
            </a:r>
            <a:r>
              <a:rPr lang="en-US" sz="2400" b="1" dirty="0" err="1">
                <a:solidFill>
                  <a:srgbClr val="000000"/>
                </a:solidFill>
                <a:latin typeface="Times New Roman"/>
                <a:ea typeface="Times New Roman"/>
              </a:rPr>
              <a:t>IgD</a:t>
            </a:r>
            <a:r>
              <a:rPr lang="en-US" sz="2400" dirty="0" smtClean="0">
                <a:solidFill>
                  <a:srgbClr val="000000"/>
                </a:solidFill>
                <a:latin typeface="Times New Roman"/>
                <a:ea typeface="Times New Roman"/>
              </a:rPr>
              <a:t>)</a:t>
            </a:r>
            <a:r>
              <a:rPr lang="en-US" sz="2400" dirty="0">
                <a:solidFill>
                  <a:srgbClr val="000000"/>
                </a:solidFill>
                <a:latin typeface="Times New Roman"/>
                <a:ea typeface="Times New Roman"/>
              </a:rPr>
              <a:t> is also a single molecule, and is found in very small (0.2%) concentrations</a:t>
            </a:r>
            <a:r>
              <a:rPr lang="en-US" sz="2400" dirty="0" smtClean="0">
                <a:solidFill>
                  <a:srgbClr val="000000"/>
                </a:solidFill>
                <a:latin typeface="Times New Roman"/>
                <a:ea typeface="Times New Roman"/>
              </a:rPr>
              <a:t>.</a:t>
            </a:r>
          </a:p>
          <a:p>
            <a:pPr marL="0" indent="0" algn="just">
              <a:spcBef>
                <a:spcPts val="0"/>
              </a:spcBef>
              <a:spcAft>
                <a:spcPts val="1000"/>
              </a:spcAft>
              <a:buNone/>
            </a:pPr>
            <a:r>
              <a:rPr lang="en-US" sz="2400" dirty="0" smtClean="0">
                <a:solidFill>
                  <a:srgbClr val="000000"/>
                </a:solidFill>
                <a:latin typeface="Times New Roman"/>
                <a:ea typeface="Times New Roman"/>
              </a:rPr>
              <a:t>5- </a:t>
            </a:r>
            <a:r>
              <a:rPr lang="en-US" sz="2400" b="1" dirty="0">
                <a:solidFill>
                  <a:srgbClr val="000000"/>
                </a:solidFill>
                <a:latin typeface="Times New Roman"/>
                <a:ea typeface="Times New Roman"/>
              </a:rPr>
              <a:t>Immunoglobulin</a:t>
            </a:r>
            <a:r>
              <a:rPr lang="en-US" sz="2400" dirty="0">
                <a:solidFill>
                  <a:srgbClr val="000000"/>
                </a:solidFill>
                <a:latin typeface="Times New Roman"/>
                <a:ea typeface="Times New Roman"/>
              </a:rPr>
              <a:t> </a:t>
            </a:r>
            <a:r>
              <a:rPr lang="en-US" sz="2400" b="1" dirty="0">
                <a:solidFill>
                  <a:srgbClr val="000000"/>
                </a:solidFill>
                <a:latin typeface="Times New Roman"/>
                <a:ea typeface="Times New Roman"/>
              </a:rPr>
              <a:t>M</a:t>
            </a:r>
            <a:r>
              <a:rPr lang="en-US" sz="2400" dirty="0">
                <a:solidFill>
                  <a:srgbClr val="000000"/>
                </a:solidFill>
                <a:latin typeface="Times New Roman"/>
                <a:ea typeface="Times New Roman"/>
              </a:rPr>
              <a:t> (</a:t>
            </a:r>
            <a:r>
              <a:rPr lang="en-US" sz="2400" b="1" dirty="0">
                <a:solidFill>
                  <a:srgbClr val="000000"/>
                </a:solidFill>
                <a:latin typeface="Times New Roman"/>
                <a:ea typeface="Times New Roman"/>
              </a:rPr>
              <a:t>IgM</a:t>
            </a:r>
            <a:r>
              <a:rPr lang="en-US" sz="2400" dirty="0">
                <a:solidFill>
                  <a:srgbClr val="000000"/>
                </a:solidFill>
                <a:latin typeface="Times New Roman"/>
                <a:ea typeface="Times New Roman"/>
              </a:rPr>
              <a:t>) is the largest of the immunoglobulins, composing about 5% of the total quantity of circulating antibodies</a:t>
            </a:r>
            <a:r>
              <a:rPr lang="en-US" sz="2400" dirty="0" smtClean="0">
                <a:solidFill>
                  <a:srgbClr val="000000"/>
                </a:solidFill>
                <a:latin typeface="Times New Roman"/>
                <a:ea typeface="Times New Roman"/>
              </a:rPr>
              <a:t>  </a:t>
            </a:r>
            <a:endParaRPr lang="en-US" sz="2400" b="1" dirty="0" smtClean="0">
              <a:solidFill>
                <a:srgbClr val="7030A0"/>
              </a:solidFill>
              <a:latin typeface="Times New Roman"/>
              <a:ea typeface="Times New Roman"/>
              <a:cs typeface="Arial"/>
            </a:endParaRPr>
          </a:p>
        </p:txBody>
      </p:sp>
    </p:spTree>
    <p:extLst>
      <p:ext uri="{BB962C8B-B14F-4D97-AF65-F5344CB8AC3E}">
        <p14:creationId xmlns:p14="http://schemas.microsoft.com/office/powerpoint/2010/main" val="2250253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heel(1)">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1)">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heel(1)">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heel(1)">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heel(1)">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wheel(1)">
                                      <p:cBhvr>
                                        <p:cTn id="37" dur="2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1"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wheel(1)">
                                      <p:cBhvr>
                                        <p:cTn id="42" dur="20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1" presetClass="entr" presetSubtype="1"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wheel(1)">
                                      <p:cBhvr>
                                        <p:cTn id="47"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3"/>
          <p:cNvSpPr>
            <a:spLocks noGrp="1"/>
          </p:cNvSpPr>
          <p:nvPr>
            <p:ph idx="1"/>
          </p:nvPr>
        </p:nvSpPr>
        <p:spPr>
          <a:xfrm>
            <a:off x="0" y="0"/>
            <a:ext cx="9144000" cy="6858000"/>
          </a:xfrm>
        </p:spPr>
        <p:style>
          <a:lnRef idx="1">
            <a:schemeClr val="accent2"/>
          </a:lnRef>
          <a:fillRef idx="2">
            <a:schemeClr val="accent2"/>
          </a:fillRef>
          <a:effectRef idx="1">
            <a:schemeClr val="accent2"/>
          </a:effectRef>
          <a:fontRef idx="minor">
            <a:schemeClr val="dk1"/>
          </a:fontRef>
        </p:style>
        <p:txBody>
          <a:bodyPr/>
          <a:lstStyle/>
          <a:p>
            <a:pPr marL="0" indent="0" algn="just">
              <a:lnSpc>
                <a:spcPct val="115000"/>
              </a:lnSpc>
              <a:spcBef>
                <a:spcPts val="0"/>
              </a:spcBef>
              <a:spcAft>
                <a:spcPts val="1000"/>
              </a:spcAft>
              <a:buNone/>
            </a:pPr>
            <a:r>
              <a:rPr lang="en-US" sz="2800" b="1" i="1" dirty="0" smtClean="0">
                <a:solidFill>
                  <a:srgbClr val="000000"/>
                </a:solidFill>
                <a:latin typeface="Times New Roman"/>
                <a:ea typeface="Times New Roman"/>
                <a:cs typeface="Arial"/>
              </a:rPr>
              <a:t>Third: Cell-Mediated Defense (CMI)</a:t>
            </a:r>
            <a:endParaRPr lang="en-US" sz="2000" dirty="0">
              <a:latin typeface="Calibri"/>
              <a:ea typeface="Calibri"/>
              <a:cs typeface="Arial"/>
            </a:endParaRPr>
          </a:p>
          <a:p>
            <a:pPr marL="0" indent="0">
              <a:buNone/>
            </a:pPr>
            <a:r>
              <a:rPr lang="en-US" sz="2800" dirty="0">
                <a:solidFill>
                  <a:srgbClr val="000000"/>
                </a:solidFill>
                <a:latin typeface="Times New Roman"/>
                <a:ea typeface="Times New Roman"/>
              </a:rPr>
              <a:t>Several cell types are responsible for the cell-mediated immune </a:t>
            </a:r>
            <a:r>
              <a:rPr lang="en-US" sz="2800" dirty="0" smtClean="0">
                <a:solidFill>
                  <a:srgbClr val="000000"/>
                </a:solidFill>
                <a:latin typeface="Times New Roman"/>
                <a:ea typeface="Times New Roman"/>
              </a:rPr>
              <a:t>response . </a:t>
            </a:r>
            <a:r>
              <a:rPr lang="en-US" sz="2800" b="1" dirty="0">
                <a:solidFill>
                  <a:srgbClr val="FF0000"/>
                </a:solidFill>
                <a:latin typeface="Times New Roman" panose="02020603050405020304" pitchFamily="18" charset="0"/>
                <a:cs typeface="Times New Roman" panose="02020603050405020304" pitchFamily="18" charset="0"/>
              </a:rPr>
              <a:t>CMI is responsible for detecting and destroying intracellular pathogens</a:t>
            </a:r>
            <a:endParaRPr lang="en-US" sz="2800" b="1" dirty="0" smtClean="0">
              <a:solidFill>
                <a:srgbClr val="FF0000"/>
              </a:solidFill>
              <a:latin typeface="Times New Roman" panose="02020603050405020304" pitchFamily="18" charset="0"/>
              <a:ea typeface="Times New Roman"/>
              <a:cs typeface="Times New Roman" panose="02020603050405020304" pitchFamily="18" charset="0"/>
            </a:endParaRPr>
          </a:p>
          <a:p>
            <a:pPr marL="0" indent="0">
              <a:buNone/>
            </a:pPr>
            <a:r>
              <a:rPr lang="en-US" sz="2800" b="1" dirty="0" smtClean="0">
                <a:solidFill>
                  <a:srgbClr val="000000"/>
                </a:solidFill>
                <a:latin typeface="Times New Roman"/>
                <a:ea typeface="Times New Roman"/>
              </a:rPr>
              <a:t>1-Natural </a:t>
            </a:r>
            <a:r>
              <a:rPr lang="en-US" sz="2800" b="1" dirty="0">
                <a:solidFill>
                  <a:srgbClr val="000000"/>
                </a:solidFill>
                <a:latin typeface="Times New Roman"/>
                <a:ea typeface="Times New Roman"/>
              </a:rPr>
              <a:t>killer cells</a:t>
            </a:r>
            <a:r>
              <a:rPr lang="en-US" sz="2800" dirty="0">
                <a:solidFill>
                  <a:srgbClr val="000000"/>
                </a:solidFill>
                <a:latin typeface="Times New Roman"/>
                <a:ea typeface="Times New Roman"/>
              </a:rPr>
              <a:t> (N-K cells) </a:t>
            </a:r>
            <a:r>
              <a:rPr lang="en-US" sz="2800" dirty="0" smtClean="0">
                <a:solidFill>
                  <a:srgbClr val="000000"/>
                </a:solidFill>
                <a:latin typeface="Times New Roman"/>
                <a:ea typeface="Times New Roman"/>
              </a:rPr>
              <a:t>They </a:t>
            </a:r>
            <a:r>
              <a:rPr lang="en-US" sz="2800" dirty="0">
                <a:solidFill>
                  <a:srgbClr val="000000"/>
                </a:solidFill>
                <a:latin typeface="Times New Roman"/>
                <a:ea typeface="Times New Roman"/>
              </a:rPr>
              <a:t>target and </a:t>
            </a:r>
            <a:r>
              <a:rPr lang="en-US" sz="2800" b="1" dirty="0">
                <a:solidFill>
                  <a:srgbClr val="FF0000"/>
                </a:solidFill>
                <a:latin typeface="Times New Roman"/>
                <a:ea typeface="Times New Roman"/>
              </a:rPr>
              <a:t>destroy host cells which have been invaded by </a:t>
            </a:r>
            <a:r>
              <a:rPr lang="en-US" sz="2800" b="1" dirty="0" smtClean="0">
                <a:solidFill>
                  <a:srgbClr val="FF0000"/>
                </a:solidFill>
                <a:latin typeface="Times New Roman"/>
                <a:ea typeface="Times New Roman"/>
              </a:rPr>
              <a:t>viruses.</a:t>
            </a:r>
          </a:p>
          <a:p>
            <a:pPr marL="0" indent="0">
              <a:buNone/>
            </a:pPr>
            <a:r>
              <a:rPr lang="en-US" sz="2800" b="1" dirty="0" smtClean="0">
                <a:solidFill>
                  <a:srgbClr val="FF0000"/>
                </a:solidFill>
                <a:latin typeface="Times New Roman"/>
              </a:rPr>
              <a:t>2- </a:t>
            </a:r>
            <a:r>
              <a:rPr lang="en-US" sz="2800" b="1" dirty="0" err="1">
                <a:solidFill>
                  <a:srgbClr val="000000"/>
                </a:solidFill>
                <a:latin typeface="Times New Roman"/>
                <a:ea typeface="Times New Roman"/>
              </a:rPr>
              <a:t>CytotoxicT</a:t>
            </a:r>
            <a:r>
              <a:rPr lang="en-US" sz="2800" b="1" dirty="0">
                <a:solidFill>
                  <a:srgbClr val="000000"/>
                </a:solidFill>
                <a:latin typeface="Times New Roman"/>
                <a:ea typeface="Times New Roman"/>
              </a:rPr>
              <a:t> cells</a:t>
            </a:r>
            <a:r>
              <a:rPr lang="en-US" sz="2800" dirty="0">
                <a:solidFill>
                  <a:srgbClr val="000000"/>
                </a:solidFill>
                <a:latin typeface="Times New Roman"/>
                <a:ea typeface="Times New Roman"/>
              </a:rPr>
              <a:t> have CD8 markers and </a:t>
            </a:r>
            <a:r>
              <a:rPr lang="en-US" sz="2800" b="1" dirty="0">
                <a:solidFill>
                  <a:srgbClr val="FF0000"/>
                </a:solidFill>
                <a:latin typeface="Times New Roman"/>
                <a:ea typeface="Times New Roman"/>
              </a:rPr>
              <a:t>kill any cell expressing foreign </a:t>
            </a:r>
            <a:r>
              <a:rPr lang="en-US" sz="2800" b="1" dirty="0" smtClean="0">
                <a:solidFill>
                  <a:srgbClr val="FF0000"/>
                </a:solidFill>
                <a:latin typeface="Times New Roman"/>
                <a:ea typeface="Times New Roman"/>
              </a:rPr>
              <a:t>antigens.</a:t>
            </a:r>
          </a:p>
          <a:p>
            <a:pPr marL="0" indent="0">
              <a:buNone/>
            </a:pPr>
            <a:r>
              <a:rPr lang="en-US" sz="2800" b="1" dirty="0">
                <a:solidFill>
                  <a:srgbClr val="000000"/>
                </a:solidFill>
                <a:latin typeface="Times New Roman"/>
              </a:rPr>
              <a:t> </a:t>
            </a:r>
            <a:r>
              <a:rPr lang="en-US" sz="2800" b="1" dirty="0" smtClean="0">
                <a:solidFill>
                  <a:srgbClr val="000000"/>
                </a:solidFill>
                <a:latin typeface="Times New Roman"/>
              </a:rPr>
              <a:t>3- </a:t>
            </a:r>
            <a:r>
              <a:rPr lang="en-US" sz="2800" b="1" dirty="0" smtClean="0">
                <a:solidFill>
                  <a:srgbClr val="000000"/>
                </a:solidFill>
                <a:latin typeface="Times New Roman"/>
                <a:ea typeface="Times New Roman"/>
              </a:rPr>
              <a:t>T </a:t>
            </a:r>
            <a:r>
              <a:rPr lang="en-US" sz="2800" b="1" dirty="0">
                <a:solidFill>
                  <a:srgbClr val="000000"/>
                </a:solidFill>
                <a:latin typeface="Times New Roman"/>
                <a:ea typeface="Times New Roman"/>
              </a:rPr>
              <a:t>memory cells</a:t>
            </a:r>
            <a:r>
              <a:rPr lang="en-US" sz="2800" dirty="0">
                <a:solidFill>
                  <a:srgbClr val="000000"/>
                </a:solidFill>
                <a:latin typeface="Times New Roman"/>
                <a:ea typeface="Times New Roman"/>
              </a:rPr>
              <a:t> </a:t>
            </a:r>
            <a:r>
              <a:rPr lang="en-US" sz="2800" b="1" dirty="0">
                <a:solidFill>
                  <a:srgbClr val="FF0000"/>
                </a:solidFill>
                <a:latin typeface="Times New Roman"/>
                <a:ea typeface="Times New Roman"/>
              </a:rPr>
              <a:t>retain genetic information </a:t>
            </a:r>
            <a:r>
              <a:rPr lang="en-US" sz="2800" dirty="0">
                <a:solidFill>
                  <a:srgbClr val="000000"/>
                </a:solidFill>
                <a:latin typeface="Times New Roman"/>
                <a:ea typeface="Times New Roman"/>
              </a:rPr>
              <a:t>about specific antigens</a:t>
            </a:r>
            <a:r>
              <a:rPr lang="en-US" sz="2800" dirty="0" smtClean="0">
                <a:solidFill>
                  <a:srgbClr val="000000"/>
                </a:solidFill>
                <a:latin typeface="Times New Roman"/>
                <a:ea typeface="Times New Roman"/>
              </a:rPr>
              <a:t>.</a:t>
            </a:r>
          </a:p>
          <a:p>
            <a:pPr marL="0" indent="0">
              <a:buNone/>
            </a:pPr>
            <a:r>
              <a:rPr lang="en-US" sz="2800" dirty="0" smtClean="0">
                <a:solidFill>
                  <a:srgbClr val="000000"/>
                </a:solidFill>
                <a:latin typeface="Times New Roman"/>
                <a:ea typeface="Times New Roman"/>
              </a:rPr>
              <a:t>4-</a:t>
            </a:r>
            <a:r>
              <a:rPr lang="en-US" sz="2800" b="1" dirty="0">
                <a:solidFill>
                  <a:srgbClr val="000000"/>
                </a:solidFill>
                <a:latin typeface="Times New Roman"/>
                <a:ea typeface="Times New Roman"/>
              </a:rPr>
              <a:t>T helper</a:t>
            </a:r>
            <a:r>
              <a:rPr lang="en-US" sz="2800" dirty="0">
                <a:solidFill>
                  <a:srgbClr val="000000"/>
                </a:solidFill>
                <a:latin typeface="Times New Roman"/>
                <a:ea typeface="Times New Roman"/>
              </a:rPr>
              <a:t> and </a:t>
            </a:r>
            <a:r>
              <a:rPr lang="en-US" sz="2800" b="1" dirty="0">
                <a:solidFill>
                  <a:srgbClr val="000000"/>
                </a:solidFill>
                <a:latin typeface="Times New Roman"/>
                <a:ea typeface="Times New Roman"/>
              </a:rPr>
              <a:t>T suppressor</a:t>
            </a:r>
            <a:r>
              <a:rPr lang="en-US" sz="2800" dirty="0">
                <a:solidFill>
                  <a:srgbClr val="000000"/>
                </a:solidFill>
                <a:latin typeface="Times New Roman"/>
                <a:ea typeface="Times New Roman"/>
              </a:rPr>
              <a:t> </a:t>
            </a:r>
            <a:r>
              <a:rPr lang="en-US" sz="2800" b="1" dirty="0">
                <a:solidFill>
                  <a:srgbClr val="000000"/>
                </a:solidFill>
                <a:latin typeface="Times New Roman"/>
                <a:ea typeface="Times New Roman"/>
              </a:rPr>
              <a:t>cells</a:t>
            </a:r>
            <a:r>
              <a:rPr lang="en-US" sz="2800" dirty="0">
                <a:solidFill>
                  <a:srgbClr val="000000"/>
                </a:solidFill>
                <a:latin typeface="Times New Roman"/>
                <a:ea typeface="Times New Roman"/>
              </a:rPr>
              <a:t> regulate the activities of other specific immune cell </a:t>
            </a:r>
            <a:r>
              <a:rPr lang="en-US" sz="2800" dirty="0" smtClean="0">
                <a:solidFill>
                  <a:srgbClr val="000000"/>
                </a:solidFill>
                <a:latin typeface="Times New Roman"/>
                <a:ea typeface="Times New Roman"/>
              </a:rPr>
              <a:t>types. </a:t>
            </a:r>
            <a:r>
              <a:rPr lang="en-US" sz="2800" dirty="0">
                <a:solidFill>
                  <a:srgbClr val="000000"/>
                </a:solidFill>
                <a:latin typeface="Times New Roman"/>
                <a:ea typeface="Times New Roman"/>
              </a:rPr>
              <a:t>  </a:t>
            </a:r>
            <a:endParaRPr lang="en-US" b="1" dirty="0"/>
          </a:p>
        </p:txBody>
      </p:sp>
    </p:spTree>
    <p:extLst>
      <p:ext uri="{BB962C8B-B14F-4D97-AF65-F5344CB8AC3E}">
        <p14:creationId xmlns:p14="http://schemas.microsoft.com/office/powerpoint/2010/main" val="1279464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wheel(1)">
                                      <p:cBhvr>
                                        <p:cTn id="7" dur="2000"/>
                                        <p:tgtEl>
                                          <p:spTgt spid="4">
                                            <p:bg/>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heel(1)">
                                      <p:cBhvr>
                                        <p:cTn id="12" dur="2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wheel(1)">
                                      <p:cBhvr>
                                        <p:cTn id="17" dur="20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wheel(1)">
                                      <p:cBhvr>
                                        <p:cTn id="22" dur="20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wheel(1)">
                                      <p:cBhvr>
                                        <p:cTn id="27" dur="2000"/>
                                        <p:tgtEl>
                                          <p:spTgt spid="4">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4">
                                            <p:txEl>
                                              <p:pRg st="4" end="4"/>
                                            </p:txEl>
                                          </p:spTgt>
                                        </p:tgtEl>
                                        <p:attrNameLst>
                                          <p:attrName>style.visibility</p:attrName>
                                        </p:attrNameLst>
                                      </p:cBhvr>
                                      <p:to>
                                        <p:strVal val="visible"/>
                                      </p:to>
                                    </p:set>
                                    <p:animEffect transition="in" filter="wheel(1)">
                                      <p:cBhvr>
                                        <p:cTn id="32" dur="2000"/>
                                        <p:tgtEl>
                                          <p:spTgt spid="4">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Effect transition="in" filter="wheel(1)">
                                      <p:cBhvr>
                                        <p:cTn id="37" dur="2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lstStyle/>
          <a:p>
            <a:pPr marL="0" algn="just">
              <a:lnSpc>
                <a:spcPct val="150000"/>
              </a:lnSpc>
              <a:spcBef>
                <a:spcPts val="0"/>
              </a:spcBef>
            </a:pPr>
            <a:endParaRPr lang="ar-IQ" sz="3200" dirty="0" smtClean="0">
              <a:latin typeface="Times New Roman"/>
              <a:ea typeface="Calibri"/>
              <a:cs typeface="Arial"/>
            </a:endParaRPr>
          </a:p>
          <a:p>
            <a:pPr marL="0" indent="0" algn="just">
              <a:lnSpc>
                <a:spcPct val="150000"/>
              </a:lnSpc>
              <a:spcBef>
                <a:spcPts val="0"/>
              </a:spcBef>
              <a:buNone/>
            </a:pPr>
            <a:endParaRPr lang="ar-IQ" sz="3200" dirty="0" smtClean="0">
              <a:latin typeface="Times New Roman"/>
              <a:ea typeface="Calibri"/>
              <a:cs typeface="Arial"/>
            </a:endParaRPr>
          </a:p>
          <a:p>
            <a:pPr marL="0" algn="just">
              <a:lnSpc>
                <a:spcPct val="150000"/>
              </a:lnSpc>
              <a:spcBef>
                <a:spcPts val="0"/>
              </a:spcBef>
            </a:pPr>
            <a:r>
              <a:rPr lang="en-US" sz="3200" dirty="0" smtClean="0">
                <a:latin typeface="Times New Roman"/>
                <a:ea typeface="Calibri"/>
                <a:cs typeface="Arial"/>
              </a:rPr>
              <a:t>1-Pain(Dolor</a:t>
            </a:r>
            <a:r>
              <a:rPr lang="en-US" sz="3200" dirty="0">
                <a:latin typeface="Times New Roman"/>
                <a:ea typeface="Calibri"/>
                <a:cs typeface="Arial"/>
              </a:rPr>
              <a:t>) due to fluid pressure on nerve ends</a:t>
            </a:r>
            <a:endParaRPr lang="en-US" sz="3200" dirty="0">
              <a:latin typeface="Calibri"/>
              <a:ea typeface="Calibri"/>
              <a:cs typeface="Arial"/>
            </a:endParaRPr>
          </a:p>
          <a:p>
            <a:pPr marL="0" algn="just">
              <a:lnSpc>
                <a:spcPct val="150000"/>
              </a:lnSpc>
              <a:spcBef>
                <a:spcPts val="0"/>
              </a:spcBef>
            </a:pPr>
            <a:r>
              <a:rPr lang="en-US" sz="3200" dirty="0" smtClean="0">
                <a:latin typeface="Times New Roman"/>
                <a:ea typeface="Calibri"/>
                <a:cs typeface="Arial"/>
              </a:rPr>
              <a:t>2-Heat(</a:t>
            </a:r>
            <a:r>
              <a:rPr lang="en-US" sz="3200" dirty="0" err="1" smtClean="0">
                <a:latin typeface="Times New Roman"/>
                <a:ea typeface="Calibri"/>
                <a:cs typeface="Arial"/>
              </a:rPr>
              <a:t>Calor</a:t>
            </a:r>
            <a:r>
              <a:rPr lang="en-US" sz="3200" dirty="0">
                <a:latin typeface="Times New Roman"/>
                <a:ea typeface="Calibri"/>
                <a:cs typeface="Arial"/>
              </a:rPr>
              <a:t>)</a:t>
            </a:r>
            <a:endParaRPr lang="en-US" sz="3200" dirty="0">
              <a:latin typeface="Calibri"/>
              <a:ea typeface="Calibri"/>
              <a:cs typeface="Arial"/>
            </a:endParaRPr>
          </a:p>
          <a:p>
            <a:pPr marL="0" algn="just">
              <a:lnSpc>
                <a:spcPct val="150000"/>
              </a:lnSpc>
              <a:spcBef>
                <a:spcPts val="0"/>
              </a:spcBef>
            </a:pPr>
            <a:r>
              <a:rPr lang="en-US" sz="3200" dirty="0" smtClean="0">
                <a:latin typeface="Times New Roman"/>
                <a:ea typeface="Calibri"/>
                <a:cs typeface="Arial"/>
              </a:rPr>
              <a:t>3-Redness(</a:t>
            </a:r>
            <a:r>
              <a:rPr lang="en-US" sz="3200" dirty="0" err="1" smtClean="0">
                <a:latin typeface="Times New Roman"/>
                <a:ea typeface="Calibri"/>
                <a:cs typeface="Arial"/>
              </a:rPr>
              <a:t>Ruber</a:t>
            </a:r>
            <a:r>
              <a:rPr lang="en-US" sz="3200" dirty="0" smtClean="0">
                <a:latin typeface="Times New Roman"/>
                <a:ea typeface="Calibri"/>
                <a:cs typeface="Arial"/>
              </a:rPr>
              <a:t>)due </a:t>
            </a:r>
            <a:r>
              <a:rPr lang="en-US" sz="3200" dirty="0">
                <a:latin typeface="Times New Roman"/>
                <a:ea typeface="Calibri"/>
                <a:cs typeface="Arial"/>
              </a:rPr>
              <a:t>to increase blood flow</a:t>
            </a:r>
            <a:endParaRPr lang="en-US" sz="3200" dirty="0">
              <a:latin typeface="Calibri"/>
              <a:ea typeface="Calibri"/>
              <a:cs typeface="Arial"/>
            </a:endParaRPr>
          </a:p>
          <a:p>
            <a:pPr marL="0" algn="just">
              <a:lnSpc>
                <a:spcPct val="150000"/>
              </a:lnSpc>
              <a:spcBef>
                <a:spcPts val="0"/>
              </a:spcBef>
            </a:pPr>
            <a:r>
              <a:rPr lang="en-US" sz="3200" dirty="0">
                <a:latin typeface="Times New Roman"/>
                <a:ea typeface="Calibri"/>
                <a:cs typeface="Arial"/>
              </a:rPr>
              <a:t> </a:t>
            </a:r>
            <a:r>
              <a:rPr lang="en-US" sz="3200" dirty="0" smtClean="0">
                <a:latin typeface="Times New Roman"/>
                <a:ea typeface="Calibri"/>
                <a:cs typeface="Arial"/>
              </a:rPr>
              <a:t>4-swelling(Edema</a:t>
            </a:r>
            <a:r>
              <a:rPr lang="en-US" sz="3200" dirty="0">
                <a:latin typeface="Times New Roman"/>
                <a:ea typeface="Calibri"/>
                <a:cs typeface="Arial"/>
              </a:rPr>
              <a:t>) accumulation of protein and </a:t>
            </a:r>
            <a:r>
              <a:rPr lang="en-US" sz="3200" dirty="0" smtClean="0">
                <a:latin typeface="Times New Roman"/>
                <a:ea typeface="Calibri"/>
                <a:cs typeface="Arial"/>
              </a:rPr>
              <a:t>  </a:t>
            </a:r>
            <a:r>
              <a:rPr lang="ar-IQ" sz="3200" dirty="0" smtClean="0">
                <a:latin typeface="Times New Roman"/>
                <a:ea typeface="Calibri"/>
                <a:cs typeface="Arial"/>
              </a:rPr>
              <a:t>          </a:t>
            </a:r>
            <a:r>
              <a:rPr lang="en-US" sz="3200" dirty="0" smtClean="0">
                <a:latin typeface="Times New Roman"/>
                <a:ea typeface="Calibri"/>
                <a:cs typeface="Arial"/>
              </a:rPr>
              <a:t>fluids </a:t>
            </a:r>
            <a:r>
              <a:rPr lang="en-US" sz="3200" dirty="0">
                <a:latin typeface="Times New Roman"/>
                <a:ea typeface="Calibri"/>
                <a:cs typeface="Arial"/>
              </a:rPr>
              <a:t>in the interstitial space.</a:t>
            </a:r>
            <a:endParaRPr lang="en-US" sz="3200" dirty="0">
              <a:latin typeface="Calibri"/>
              <a:ea typeface="Calibri"/>
              <a:cs typeface="Arial"/>
            </a:endParaRPr>
          </a:p>
          <a:p>
            <a:pPr marL="0" algn="just">
              <a:lnSpc>
                <a:spcPct val="150000"/>
              </a:lnSpc>
              <a:spcBef>
                <a:spcPts val="0"/>
              </a:spcBef>
            </a:pPr>
            <a:r>
              <a:rPr lang="en-US" sz="3200" dirty="0">
                <a:latin typeface="Times New Roman"/>
                <a:ea typeface="Calibri"/>
                <a:cs typeface="Arial"/>
              </a:rPr>
              <a:t>5-loss of function(lake of nutrition)</a:t>
            </a:r>
            <a:endParaRPr lang="en-US" sz="3200" dirty="0">
              <a:latin typeface="Calibri"/>
              <a:ea typeface="Calibri"/>
              <a:cs typeface="Arial"/>
            </a:endParaRPr>
          </a:p>
          <a:p>
            <a:endParaRPr lang="en-US" dirty="0"/>
          </a:p>
        </p:txBody>
      </p:sp>
      <p:sp>
        <p:nvSpPr>
          <p:cNvPr id="4" name="مستطيل مستدير الزوايا 3"/>
          <p:cNvSpPr/>
          <p:nvPr/>
        </p:nvSpPr>
        <p:spPr>
          <a:xfrm>
            <a:off x="0" y="0"/>
            <a:ext cx="9144000" cy="15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274320" algn="ctr">
              <a:lnSpc>
                <a:spcPct val="150000"/>
              </a:lnSpc>
              <a:buClr>
                <a:srgbClr val="0BD0D9"/>
              </a:buClr>
              <a:buSzPct val="95000"/>
              <a:buFont typeface="Wingdings 2"/>
              <a:buChar char=""/>
            </a:pPr>
            <a:r>
              <a:rPr lang="en-US" sz="4000" b="1" dirty="0">
                <a:solidFill>
                  <a:schemeClr val="bg1"/>
                </a:solidFill>
                <a:latin typeface="Times New Roman"/>
                <a:ea typeface="Calibri"/>
                <a:cs typeface="Arial"/>
              </a:rPr>
              <a:t>local effects(inflammatory response</a:t>
            </a:r>
            <a:r>
              <a:rPr lang="en-US" sz="3600" b="1" dirty="0">
                <a:solidFill>
                  <a:prstClr val="black"/>
                </a:solidFill>
                <a:latin typeface="Times New Roman"/>
                <a:ea typeface="Calibri"/>
                <a:cs typeface="Arial"/>
              </a:rPr>
              <a:t>)</a:t>
            </a:r>
            <a:endParaRPr lang="en-US" sz="3600" dirty="0">
              <a:solidFill>
                <a:prstClr val="black"/>
              </a:solidFill>
              <a:latin typeface="Calibri"/>
              <a:ea typeface="Calibri"/>
              <a:cs typeface="Arial"/>
            </a:endParaRPr>
          </a:p>
        </p:txBody>
      </p:sp>
    </p:spTree>
    <p:extLst>
      <p:ext uri="{BB962C8B-B14F-4D97-AF65-F5344CB8AC3E}">
        <p14:creationId xmlns:p14="http://schemas.microsoft.com/office/powerpoint/2010/main" val="2906140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heel(1)">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heel(1)">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heel(1)">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heel(1)">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heel(1)">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heel(1)">
                                      <p:cBhvr>
                                        <p:cTn id="3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6200" y="152400"/>
            <a:ext cx="9067800" cy="6705600"/>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marL="0" algn="just">
              <a:lnSpc>
                <a:spcPct val="150000"/>
              </a:lnSpc>
              <a:spcBef>
                <a:spcPts val="0"/>
              </a:spcBef>
              <a:spcAft>
                <a:spcPts val="1000"/>
              </a:spcAft>
            </a:pPr>
            <a:endParaRPr lang="ar-IQ" sz="2800" dirty="0" smtClean="0">
              <a:latin typeface="Times New Roman"/>
              <a:ea typeface="Calibri"/>
              <a:cs typeface="Arial"/>
            </a:endParaRPr>
          </a:p>
          <a:p>
            <a:pPr marL="0" algn="just">
              <a:lnSpc>
                <a:spcPct val="150000"/>
              </a:lnSpc>
              <a:spcBef>
                <a:spcPts val="0"/>
              </a:spcBef>
              <a:spcAft>
                <a:spcPts val="1000"/>
              </a:spcAft>
            </a:pPr>
            <a:endParaRPr lang="ar-IQ" sz="2800" dirty="0">
              <a:latin typeface="Times New Roman"/>
              <a:ea typeface="Calibri"/>
              <a:cs typeface="Arial"/>
            </a:endParaRPr>
          </a:p>
          <a:p>
            <a:pPr marL="0" algn="just">
              <a:lnSpc>
                <a:spcPct val="150000"/>
              </a:lnSpc>
              <a:spcBef>
                <a:spcPts val="0"/>
              </a:spcBef>
              <a:spcAft>
                <a:spcPts val="1000"/>
              </a:spcAft>
            </a:pPr>
            <a:r>
              <a:rPr lang="en-US" sz="2800" dirty="0" smtClean="0">
                <a:latin typeface="Times New Roman"/>
                <a:ea typeface="Calibri"/>
                <a:cs typeface="Arial"/>
              </a:rPr>
              <a:t>1-vascular </a:t>
            </a:r>
            <a:r>
              <a:rPr lang="en-US" sz="2800" dirty="0">
                <a:latin typeface="Times New Roman"/>
                <a:ea typeface="Calibri"/>
                <a:cs typeface="Arial"/>
              </a:rPr>
              <a:t>stage: increases increase blood flow ,vessels permeability led to edema, </a:t>
            </a:r>
            <a:endParaRPr lang="en-US" sz="2000" dirty="0">
              <a:latin typeface="Calibri"/>
              <a:ea typeface="Calibri"/>
              <a:cs typeface="Arial"/>
            </a:endParaRPr>
          </a:p>
          <a:p>
            <a:pPr marL="457200">
              <a:lnSpc>
                <a:spcPct val="150000"/>
              </a:lnSpc>
              <a:spcBef>
                <a:spcPts val="0"/>
              </a:spcBef>
            </a:pPr>
            <a:r>
              <a:rPr lang="en-US" sz="2800" dirty="0">
                <a:latin typeface="Times New Roman"/>
                <a:ea typeface="Calibri"/>
                <a:cs typeface="Arial"/>
              </a:rPr>
              <a:t>2-Cellular stage :immigration of leukocytes, cell release chemical mediators(</a:t>
            </a:r>
            <a:r>
              <a:rPr lang="en-US" sz="2800" dirty="0" err="1">
                <a:latin typeface="Times New Roman"/>
                <a:ea typeface="Calibri"/>
                <a:cs typeface="Arial"/>
              </a:rPr>
              <a:t>bradykinin,histamine</a:t>
            </a:r>
            <a:r>
              <a:rPr lang="en-US" sz="2800" dirty="0">
                <a:latin typeface="Times New Roman"/>
                <a:ea typeface="Calibri"/>
                <a:cs typeface="Arial"/>
              </a:rPr>
              <a:t> and </a:t>
            </a:r>
            <a:r>
              <a:rPr lang="en-US" sz="2800" dirty="0" err="1">
                <a:latin typeface="Times New Roman"/>
                <a:ea typeface="Calibri"/>
                <a:cs typeface="Arial"/>
              </a:rPr>
              <a:t>prostoglandin</a:t>
            </a:r>
            <a:endParaRPr lang="en-US" sz="2000" dirty="0">
              <a:latin typeface="Calibri"/>
              <a:ea typeface="Calibri"/>
              <a:cs typeface="Arial"/>
            </a:endParaRPr>
          </a:p>
          <a:p>
            <a:pPr marL="457200">
              <a:lnSpc>
                <a:spcPct val="150000"/>
              </a:lnSpc>
              <a:spcBef>
                <a:spcPts val="0"/>
              </a:spcBef>
            </a:pPr>
            <a:r>
              <a:rPr lang="en-US" sz="2800" dirty="0">
                <a:latin typeface="Times New Roman"/>
                <a:ea typeface="Calibri"/>
                <a:cs typeface="Arial"/>
              </a:rPr>
              <a:t>3-chemotaxic stage(distribution of </a:t>
            </a:r>
            <a:r>
              <a:rPr lang="en-US" sz="2800" dirty="0" err="1">
                <a:latin typeface="Times New Roman"/>
                <a:ea typeface="Calibri"/>
                <a:cs typeface="Arial"/>
              </a:rPr>
              <a:t>chemotaxic</a:t>
            </a:r>
            <a:r>
              <a:rPr lang="en-US" sz="2800" dirty="0">
                <a:latin typeface="Times New Roman"/>
                <a:ea typeface="Calibri"/>
                <a:cs typeface="Arial"/>
              </a:rPr>
              <a:t> factors (</a:t>
            </a:r>
            <a:r>
              <a:rPr lang="en-US" sz="2800" dirty="0" err="1">
                <a:latin typeface="Times New Roman"/>
                <a:ea typeface="Calibri"/>
                <a:cs typeface="Arial"/>
              </a:rPr>
              <a:t>cytokinin</a:t>
            </a:r>
            <a:r>
              <a:rPr lang="en-US" sz="2800" dirty="0">
                <a:latin typeface="Times New Roman"/>
                <a:ea typeface="Calibri"/>
                <a:cs typeface="Arial"/>
              </a:rPr>
              <a:t>)</a:t>
            </a:r>
            <a:endParaRPr lang="en-US" sz="2000" dirty="0">
              <a:latin typeface="Calibri"/>
              <a:ea typeface="Calibri"/>
              <a:cs typeface="Arial"/>
            </a:endParaRPr>
          </a:p>
          <a:p>
            <a:pPr marL="457200">
              <a:lnSpc>
                <a:spcPct val="150000"/>
              </a:lnSpc>
              <a:spcBef>
                <a:spcPts val="0"/>
              </a:spcBef>
            </a:pPr>
            <a:r>
              <a:rPr lang="en-US" sz="2800" dirty="0">
                <a:latin typeface="Times New Roman"/>
                <a:ea typeface="Calibri"/>
                <a:cs typeface="Arial"/>
              </a:rPr>
              <a:t>4-phagositosis:phagositosis of debris by microphages </a:t>
            </a:r>
            <a:endParaRPr lang="en-US" sz="2000" dirty="0">
              <a:latin typeface="Calibri"/>
              <a:ea typeface="Calibri"/>
              <a:cs typeface="Arial"/>
            </a:endParaRPr>
          </a:p>
          <a:p>
            <a:pPr marL="457200">
              <a:lnSpc>
                <a:spcPct val="150000"/>
              </a:lnSpc>
              <a:spcBef>
                <a:spcPts val="0"/>
              </a:spcBef>
              <a:spcAft>
                <a:spcPts val="1000"/>
              </a:spcAft>
            </a:pPr>
            <a:r>
              <a:rPr lang="en-US" sz="2800" dirty="0">
                <a:latin typeface="Times New Roman"/>
                <a:ea typeface="Calibri"/>
                <a:cs typeface="Arial"/>
              </a:rPr>
              <a:t>5- microbial killing  :killing of bacteria by  lysosome, complements,H</a:t>
            </a:r>
            <a:r>
              <a:rPr lang="en-US" sz="2800" baseline="-25000" dirty="0">
                <a:latin typeface="Times New Roman"/>
                <a:ea typeface="Calibri"/>
                <a:cs typeface="Arial"/>
              </a:rPr>
              <a:t>2</a:t>
            </a:r>
            <a:r>
              <a:rPr lang="en-US" sz="2800" dirty="0">
                <a:latin typeface="Times New Roman"/>
                <a:ea typeface="Calibri"/>
                <a:cs typeface="Arial"/>
              </a:rPr>
              <a:t>O</a:t>
            </a:r>
            <a:r>
              <a:rPr lang="en-US" sz="2800" baseline="-25000" dirty="0">
                <a:latin typeface="Times New Roman"/>
                <a:ea typeface="Calibri"/>
                <a:cs typeface="Arial"/>
              </a:rPr>
              <a:t>2</a:t>
            </a:r>
            <a:endParaRPr lang="en-US" sz="2000" dirty="0">
              <a:latin typeface="Calibri"/>
              <a:ea typeface="Calibri"/>
              <a:cs typeface="Arial"/>
            </a:endParaRPr>
          </a:p>
          <a:p>
            <a:endParaRPr lang="en-US" dirty="0"/>
          </a:p>
        </p:txBody>
      </p:sp>
      <p:sp>
        <p:nvSpPr>
          <p:cNvPr id="5" name="مستطيل 4"/>
          <p:cNvSpPr/>
          <p:nvPr/>
        </p:nvSpPr>
        <p:spPr>
          <a:xfrm>
            <a:off x="0" y="0"/>
            <a:ext cx="9144000" cy="16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274320" algn="ctr">
              <a:lnSpc>
                <a:spcPct val="150000"/>
              </a:lnSpc>
              <a:spcAft>
                <a:spcPts val="1000"/>
              </a:spcAft>
              <a:buClr>
                <a:srgbClr val="0BD0D9"/>
              </a:buClr>
              <a:buSzPct val="95000"/>
              <a:buFont typeface="Wingdings 2"/>
              <a:buChar char=""/>
            </a:pPr>
            <a:r>
              <a:rPr lang="en-US" sz="5100" b="1" dirty="0">
                <a:solidFill>
                  <a:schemeClr val="bg1"/>
                </a:solidFill>
                <a:latin typeface="Times New Roman"/>
                <a:ea typeface="Calibri"/>
                <a:cs typeface="Arial"/>
              </a:rPr>
              <a:t>Stages of inflammation</a:t>
            </a:r>
            <a:endParaRPr lang="en-US" sz="5100" b="1" dirty="0">
              <a:solidFill>
                <a:schemeClr val="bg1"/>
              </a:solidFill>
              <a:latin typeface="Calibri"/>
              <a:ea typeface="Calibri"/>
              <a:cs typeface="Arial"/>
            </a:endParaRPr>
          </a:p>
        </p:txBody>
      </p:sp>
    </p:spTree>
    <p:extLst>
      <p:ext uri="{BB962C8B-B14F-4D97-AF65-F5344CB8AC3E}">
        <p14:creationId xmlns:p14="http://schemas.microsoft.com/office/powerpoint/2010/main" val="2082386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heel(1)">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heel(1)">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heel(1)">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heel(1)">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heel(1)">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heel(1)">
                                      <p:cBhvr>
                                        <p:cTn id="3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229600" cy="1371600"/>
          </a:xfrm>
        </p:spPr>
        <p:txBody>
          <a:bodyPr>
            <a:normAutofit/>
          </a:bodyPr>
          <a:lstStyle/>
          <a:p>
            <a:pPr lvl="0" indent="-274320" algn="ctr">
              <a:lnSpc>
                <a:spcPct val="150000"/>
              </a:lnSpc>
              <a:spcBef>
                <a:spcPts val="0"/>
              </a:spcBef>
            </a:pPr>
            <a:endParaRPr lang="en-US" sz="3600" dirty="0">
              <a:solidFill>
                <a:prstClr val="black"/>
              </a:solidFill>
              <a:ea typeface="Calibri"/>
              <a:cs typeface="Arial"/>
            </a:endParaRPr>
          </a:p>
        </p:txBody>
      </p:sp>
      <p:sp>
        <p:nvSpPr>
          <p:cNvPr id="3" name="عنصر نائب للمحتوى 2"/>
          <p:cNvSpPr>
            <a:spLocks noGrp="1"/>
          </p:cNvSpPr>
          <p:nvPr>
            <p:ph idx="1"/>
          </p:nvPr>
        </p:nvSpPr>
        <p:spPr>
          <a:xfrm>
            <a:off x="0" y="1447800"/>
            <a:ext cx="9144000" cy="5410200"/>
          </a:xfrm>
        </p:spPr>
        <p:style>
          <a:lnRef idx="1">
            <a:schemeClr val="accent3"/>
          </a:lnRef>
          <a:fillRef idx="2">
            <a:schemeClr val="accent3"/>
          </a:fillRef>
          <a:effectRef idx="1">
            <a:schemeClr val="accent3"/>
          </a:effectRef>
          <a:fontRef idx="minor">
            <a:schemeClr val="dk1"/>
          </a:fontRef>
        </p:style>
        <p:txBody>
          <a:bodyPr>
            <a:normAutofit/>
          </a:bodyPr>
          <a:lstStyle/>
          <a:p>
            <a:pPr marL="0" algn="just">
              <a:lnSpc>
                <a:spcPct val="150000"/>
              </a:lnSpc>
              <a:spcBef>
                <a:spcPts val="0"/>
              </a:spcBef>
              <a:spcAft>
                <a:spcPts val="1000"/>
              </a:spcAft>
            </a:pPr>
            <a:r>
              <a:rPr lang="en-US" sz="2800" b="1" dirty="0" smtClean="0">
                <a:solidFill>
                  <a:srgbClr val="FF0000"/>
                </a:solidFill>
                <a:latin typeface="Times New Roman"/>
                <a:ea typeface="Calibri"/>
                <a:cs typeface="Arial"/>
              </a:rPr>
              <a:t>Acute </a:t>
            </a:r>
            <a:r>
              <a:rPr lang="en-US" sz="2800" b="1" dirty="0">
                <a:solidFill>
                  <a:srgbClr val="FF0000"/>
                </a:solidFill>
                <a:latin typeface="Times New Roman"/>
                <a:ea typeface="Calibri"/>
                <a:cs typeface="Arial"/>
              </a:rPr>
              <a:t>inflammation </a:t>
            </a:r>
            <a:endParaRPr lang="en-US" sz="2000" dirty="0">
              <a:solidFill>
                <a:srgbClr val="FF0000"/>
              </a:solidFill>
              <a:latin typeface="Calibri"/>
              <a:ea typeface="Calibri"/>
              <a:cs typeface="Arial"/>
            </a:endParaRPr>
          </a:p>
          <a:p>
            <a:pPr marL="0" algn="just">
              <a:lnSpc>
                <a:spcPct val="150000"/>
              </a:lnSpc>
              <a:spcBef>
                <a:spcPts val="0"/>
              </a:spcBef>
              <a:spcAft>
                <a:spcPts val="1000"/>
              </a:spcAft>
            </a:pPr>
            <a:r>
              <a:rPr lang="en-US" sz="3200" dirty="0">
                <a:latin typeface="Times New Roman"/>
                <a:ea typeface="Calibri"/>
                <a:cs typeface="Arial"/>
              </a:rPr>
              <a:t>Is a short-term process, usually appearing within a few minutes or hours and begins to cease upon the removal of the injurious stimulus. It is characterized by five cardinal signs include pain, redness, immobility (loss of function), swelling and heat</a:t>
            </a:r>
            <a:endParaRPr lang="en-US" sz="3200" dirty="0">
              <a:latin typeface="Calibri"/>
              <a:ea typeface="Calibri"/>
              <a:cs typeface="Arial"/>
            </a:endParaRPr>
          </a:p>
          <a:p>
            <a:endParaRPr lang="en-US" dirty="0"/>
          </a:p>
        </p:txBody>
      </p:sp>
      <p:sp>
        <p:nvSpPr>
          <p:cNvPr id="4" name="مستطيل مستدير الزوايا 3"/>
          <p:cNvSpPr/>
          <p:nvPr/>
        </p:nvSpPr>
        <p:spPr>
          <a:xfrm>
            <a:off x="0" y="0"/>
            <a:ext cx="9144000" cy="1447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chemeClr val="bg1"/>
                </a:solidFill>
                <a:latin typeface="Times New Roman"/>
                <a:ea typeface="Calibri"/>
                <a:cs typeface="Arial"/>
              </a:rPr>
              <a:t>Types of inflammation</a:t>
            </a:r>
            <a:endParaRPr lang="en-US" sz="4800" b="1" dirty="0">
              <a:solidFill>
                <a:schemeClr val="bg1"/>
              </a:solidFill>
            </a:endParaRPr>
          </a:p>
        </p:txBody>
      </p:sp>
    </p:spTree>
    <p:extLst>
      <p:ext uri="{BB962C8B-B14F-4D97-AF65-F5344CB8AC3E}">
        <p14:creationId xmlns:p14="http://schemas.microsoft.com/office/powerpoint/2010/main" val="929752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heel(1)">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1)">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466</TotalTime>
  <Words>651</Words>
  <Application>Microsoft Office PowerPoint</Application>
  <PresentationFormat>عرض على الشاشة (3:4)‏</PresentationFormat>
  <Paragraphs>93</Paragraphs>
  <Slides>15</Slides>
  <Notes>4</Notes>
  <HiddenSlides>0</HiddenSlides>
  <MMClips>0</MMClips>
  <ScaleCrop>false</ScaleCrop>
  <HeadingPairs>
    <vt:vector size="4" baseType="variant">
      <vt:variant>
        <vt:lpstr>نسق</vt:lpstr>
      </vt:variant>
      <vt:variant>
        <vt:i4>1</vt:i4>
      </vt:variant>
      <vt:variant>
        <vt:lpstr>عناوين الشرائح</vt:lpstr>
      </vt:variant>
      <vt:variant>
        <vt:i4>15</vt:i4>
      </vt:variant>
    </vt:vector>
  </HeadingPairs>
  <TitlesOfParts>
    <vt:vector size="16" baseType="lpstr">
      <vt:lpstr>تدفق</vt:lpstr>
      <vt:lpstr>عرض تقديمي في PowerPoint</vt:lpstr>
      <vt:lpstr>عرض تقديمي في PowerPoint</vt:lpstr>
      <vt:lpstr>عرض تقديمي في PowerPoint</vt:lpstr>
      <vt:lpstr>Type of defenses</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Comparison between acute and chronic inflammation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 wasfi</dc:creator>
  <cp:lastModifiedBy>Dr wasfi</cp:lastModifiedBy>
  <cp:revision>24</cp:revision>
  <dcterms:created xsi:type="dcterms:W3CDTF">2018-03-04T16:43:35Z</dcterms:created>
  <dcterms:modified xsi:type="dcterms:W3CDTF">2018-03-05T21:59:58Z</dcterms:modified>
</cp:coreProperties>
</file>